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Roboto"/>
      <p:regular r:id="rId73"/>
      <p:bold r:id="rId74"/>
      <p:italic r:id="rId75"/>
      <p:boldItalic r:id="rId76"/>
    </p:embeddedFont>
    <p:embeddedFont>
      <p:font typeface="Nanum Gothic"/>
      <p:regular r:id="rId77"/>
      <p:bold r:id="rId78"/>
    </p:embeddedFont>
    <p:embeddedFont>
      <p:font typeface="Merriweather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6F108A-D090-49C8-9D4C-996FD277D3DF}">
  <a:tblStyle styleId="{356F108A-D090-49C8-9D4C-996FD277D3D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Merriweather-bold.fntdata"/><Relationship Id="rId82" Type="http://schemas.openxmlformats.org/officeDocument/2006/relationships/font" Target="fonts/Merriweather-boldItalic.fntdata"/><Relationship Id="rId81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-italic.fntdata"/><Relationship Id="rId30" Type="http://schemas.openxmlformats.org/officeDocument/2006/relationships/slide" Target="slides/slide24.xml"/><Relationship Id="rId74" Type="http://schemas.openxmlformats.org/officeDocument/2006/relationships/font" Target="fonts/Roboto-bold.fntdata"/><Relationship Id="rId33" Type="http://schemas.openxmlformats.org/officeDocument/2006/relationships/slide" Target="slides/slide27.xml"/><Relationship Id="rId77" Type="http://schemas.openxmlformats.org/officeDocument/2006/relationships/font" Target="fonts/NanumGothic-regular.fntdata"/><Relationship Id="rId32" Type="http://schemas.openxmlformats.org/officeDocument/2006/relationships/slide" Target="slides/slide26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29.xml"/><Relationship Id="rId79" Type="http://schemas.openxmlformats.org/officeDocument/2006/relationships/font" Target="fonts/Merriweather-regular.fntdata"/><Relationship Id="rId34" Type="http://schemas.openxmlformats.org/officeDocument/2006/relationships/slide" Target="slides/slide28.xml"/><Relationship Id="rId78" Type="http://schemas.openxmlformats.org/officeDocument/2006/relationships/font" Target="fonts/NanumGothic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d2387b5ef_6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d2387b5ef_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cf07374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cf07374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cf07374e8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cf07374e8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d2387b5ef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d2387b5ef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cf07374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cf07374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d2387b5ef_6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d2387b5ef_6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cf07374e8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cf07374e8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d77b5b347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d77b5b347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oCam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d2387b5ef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d2387b5ef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cf07374e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cf07374e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d2387b5ef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d2387b5ef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bc545cb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ebc545cb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d2387b5ef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d2387b5ef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bc545cb7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bc545cb7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cf07374e8_1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cf07374e8_1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cf07374e8_1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cf07374e8_1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cf07374e8_1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cf07374e8_1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종가 네 종목(셀트리온 추가 전)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cf07374e8_17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cf07374e8_1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이전 주 대비 change의 평균값 변화 시각화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cf07374e8_17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cf07374e8_1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모바일 버전 가능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cf07374e8_1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cf07374e8_1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유튜브 텍스트 전처리 계속 진행할 예정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 문제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기업과 관련되지 않은 것 같은 유튜브 스크립트가 불려오는 문제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슈카월드 종목 관련 동영상 수가 적어서 제외 고려중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빈도 전처리 필요 (후보 기법 : TF-IDF 등)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언어 습관 제거 (ex. 좋다, 이제 등?)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띄어쓰기 맞춤법 오류 -&gt; 형태소 분석 오류?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d2387b5ef_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d2387b5ef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d2387b5ef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d2387b5ef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d2387b5ef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d2387b5e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eea48e9f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eea48e9f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ea48e9f2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ea48e9f2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ea48e9f2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ea48e9f2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https://sites.google.com/view/cheolwon-yang/koself?authuser=0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ea48e9f2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ea48e9f2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cf07374e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ecf07374e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긍부정 단어 구분 필요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ed77b5b347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ed77b5b347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d8e0cd3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d8e0cd3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ea48e9f2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eea48e9f2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ebc545cb77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ebc545cb77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d2387b5ef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d2387b5ef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eea48e9f2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eea48e9f2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        - PER(주가 수익률) : 주가를 1주당 순이익(EPS)로 나눈 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        - PBR(주가 순자산 비율) : 주가를 1주당 순자산가치로 나눈 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        - ROE(자기자본이익률) : 당기순이익을 순자산(자기자본)으로 나눈 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        - ROA(총자산수익률) : 당기순이익을 자산총액으로 나눈 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함수 반환 결과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/>
              <a:t> 4개 지표를 추가한 데이터 프레임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자본총계(당기자본), 부채총계(당기부채), 자산총계, 당기 순이익, 총 발행 주식수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arr 리스트 반환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EPS: 순이익/총발행주식수 --&gt; 개당 이익률?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BPS: 순자산/총발행 주식수 --&gt; 개당 자산?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index 리스트 반환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cf07374e8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cf07374e8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ecf07374e8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ecf07374e8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cf07374e8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cf07374e8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ecf07374e8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ecf07374e8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cf07374e8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ecf07374e8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cf07374e8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cf07374e8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Additive 모델은 선형회귀 분석의 단점을 극복하기 위해 개량된 분석 방법의 하나이다. 시계열 분석 역시 회귀 분석의 한 갈래이기 때문에 회귀 분석의 단점을 가지고 있다. 하지만 회귀 분석의 단점을 극복하기 위해 이 모델은 각 피쳐마다 비선형적인 적합을 가능하게 하는 일련의 방법을 적용한다.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cf07374e8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cf07374e8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ecf07374e8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ecf07374e8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cf07374e8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cf07374e8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cf07374e8_17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cf07374e8_17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ecf07374e8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ecf07374e8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cf07374e8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cf07374e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bd191f1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bd191f1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강화학습의 경우 훈련, 테스트 셋 분할을 0.8로 하였고, 예측 결과 매수라 판단했을 때 종가가 상승 했으면 reward를 +1 주고, 하락이나 보합인경우 reward를 -1하여 </a:t>
            </a:r>
            <a:r>
              <a:rPr lang="ko">
                <a:solidFill>
                  <a:schemeClr val="dk1"/>
                </a:solidFill>
              </a:rPr>
              <a:t>reward를 </a:t>
            </a:r>
            <a:r>
              <a:rPr lang="ko"/>
              <a:t> 참고하여 다음 예측을 진행하는 방식으로 모델를 구성하였습니다.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 훈련 모델 레이어는 linear 층을 3개 쌓은 형태이며, 분류 판단 기준을 1 매수시점(상승), 2 매도시점(하락), 0 유지(보합) 으로 나누었으나 보합의 경우 상승으로 예측변경할 예정입니다. 본 모델에서는 3가지를 분류하는 정확도를 측정하였습니다.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ecf07374e8_3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ecf07374e8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cf07374e8_3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cf07374e8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ea48e9f2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ea48e9f2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ed8e0cd386_1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ed8e0cd386_1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ed2387b5ef_6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ed2387b5ef_6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ed2387b5ef_6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ed2387b5ef_6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ed2387b5ef_6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ed2387b5ef_6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cf07374e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cf07374e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ea48e9f2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eea48e9f2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ebc545cb7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ebc545cb7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cf07374e8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cf07374e8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종가 네 종목(셀트리온 추가 전)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cf07374e8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cf07374e8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이전 주 대비 change의 평균값 변화 시각화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ecf07374e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ecf07374e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모바일 버전 가능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cf07374e8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ecf07374e8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유튜브 텍스트 전처리 계속 진행할 예정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예상 문제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기업과 관련되지 않은 것 같은 유튜브 스크립트가 불려오는 문제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슈카월드 종목 관련 동영상 수가 적어서 제외 고려중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빈도 전처리 필요 (후보 기법 : TF-IDF 등)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언어 습관 제거 (ex. 좋다, 이제 등?)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띄어쓰기 맞춤법 오류 -&gt; 형태소 분석 오류?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d77b5b347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ed77b5b347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d2387b5ef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d2387b5ef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d77b5b347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d77b5b347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d2387b5ef_6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d2387b5ef_6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1368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11368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11368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rgbClr val="113687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rgbClr val="113687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7773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113687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pkMvNHQDXav-GrvllCZcV5kn_gpgzLvd/view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52.jpg"/><Relationship Id="rId6" Type="http://schemas.openxmlformats.org/officeDocument/2006/relationships/image" Target="../media/image87.png"/><Relationship Id="rId7" Type="http://schemas.openxmlformats.org/officeDocument/2006/relationships/image" Target="../media/image49.png"/><Relationship Id="rId8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ites.google.com/view/cheolwon-yang/koself?authuser=0" TargetMode="External"/><Relationship Id="rId4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10" Type="http://schemas.openxmlformats.org/officeDocument/2006/relationships/image" Target="../media/image75.png"/><Relationship Id="rId9" Type="http://schemas.openxmlformats.org/officeDocument/2006/relationships/image" Target="../media/image73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4.png"/><Relationship Id="rId8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Relationship Id="rId4" Type="http://schemas.openxmlformats.org/officeDocument/2006/relationships/image" Target="../media/image8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7.png"/><Relationship Id="rId4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2.png"/><Relationship Id="rId4" Type="http://schemas.openxmlformats.org/officeDocument/2006/relationships/image" Target="../media/image91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78.png"/><Relationship Id="rId8" Type="http://schemas.openxmlformats.org/officeDocument/2006/relationships/image" Target="../media/image8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5.png"/><Relationship Id="rId4" Type="http://schemas.openxmlformats.org/officeDocument/2006/relationships/image" Target="../media/image92.png"/><Relationship Id="rId5" Type="http://schemas.openxmlformats.org/officeDocument/2006/relationships/image" Target="../media/image88.png"/><Relationship Id="rId6" Type="http://schemas.openxmlformats.org/officeDocument/2006/relationships/image" Target="../media/image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3.png"/><Relationship Id="rId4" Type="http://schemas.openxmlformats.org/officeDocument/2006/relationships/image" Target="../media/image101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8.png"/><Relationship Id="rId4" Type="http://schemas.openxmlformats.org/officeDocument/2006/relationships/image" Target="../media/image1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7.png"/><Relationship Id="rId4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0.png"/><Relationship Id="rId4" Type="http://schemas.openxmlformats.org/officeDocument/2006/relationships/image" Target="../media/image109.png"/><Relationship Id="rId5" Type="http://schemas.openxmlformats.org/officeDocument/2006/relationships/image" Target="../media/image1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5.png"/><Relationship Id="rId4" Type="http://schemas.openxmlformats.org/officeDocument/2006/relationships/image" Target="../media/image10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0.png"/><Relationship Id="rId4" Type="http://schemas.openxmlformats.org/officeDocument/2006/relationships/image" Target="../media/image111.png"/><Relationship Id="rId5" Type="http://schemas.openxmlformats.org/officeDocument/2006/relationships/image" Target="../media/image119.png"/><Relationship Id="rId6" Type="http://schemas.openxmlformats.org/officeDocument/2006/relationships/image" Target="../media/image11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6.png"/><Relationship Id="rId4" Type="http://schemas.openxmlformats.org/officeDocument/2006/relationships/image" Target="../media/image118.png"/><Relationship Id="rId5" Type="http://schemas.openxmlformats.org/officeDocument/2006/relationships/image" Target="../media/image1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3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 flipH="1">
            <a:off x="0" y="1765800"/>
            <a:ext cx="9144000" cy="2639400"/>
          </a:xfrm>
          <a:prstGeom prst="rtTriangle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0" r="0" t="13126"/>
          <a:stretch/>
        </p:blipFill>
        <p:spPr>
          <a:xfrm>
            <a:off x="0" y="4405200"/>
            <a:ext cx="9144000" cy="7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type="ctrTitle"/>
          </p:nvPr>
        </p:nvSpPr>
        <p:spPr>
          <a:xfrm>
            <a:off x="488475" y="1112475"/>
            <a:ext cx="41892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6조  업 빛 투</a:t>
            </a:r>
            <a:endParaRPr b="1" sz="60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4">
            <a:alphaModFix/>
          </a:blip>
          <a:srcRect b="0" l="1797" r="0" t="0"/>
          <a:stretch/>
        </p:blipFill>
        <p:spPr>
          <a:xfrm>
            <a:off x="6463300" y="3944200"/>
            <a:ext cx="2590198" cy="9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-1191750" y="4210300"/>
            <a:ext cx="10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#113687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미디어 데이터 수집</a:t>
            </a:r>
            <a:endParaRPr sz="2800"/>
          </a:p>
        </p:txBody>
      </p:sp>
      <p:sp>
        <p:nvSpPr>
          <p:cNvPr id="164" name="Google Shape;164;p22"/>
          <p:cNvSpPr txBox="1"/>
          <p:nvPr/>
        </p:nvSpPr>
        <p:spPr>
          <a:xfrm>
            <a:off x="4571988" y="386000"/>
            <a:ext cx="39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600"/>
              <a:buFont typeface="Roboto"/>
              <a:buChar char="●"/>
            </a:pPr>
            <a:r>
              <a:rPr b="1" lang="ko" sz="16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주식 콘텐츠 유튜브 채널</a:t>
            </a:r>
            <a:endParaRPr b="1" sz="16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820" y="2150323"/>
            <a:ext cx="2231975" cy="83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 rotWithShape="1">
          <a:blip r:embed="rId4">
            <a:alphaModFix/>
          </a:blip>
          <a:srcRect b="0" l="0" r="5365" t="0"/>
          <a:stretch/>
        </p:blipFill>
        <p:spPr>
          <a:xfrm>
            <a:off x="5004825" y="3039750"/>
            <a:ext cx="3398425" cy="9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5">
            <a:alphaModFix/>
          </a:blip>
          <a:srcRect b="0" l="3670" r="0" t="0"/>
          <a:stretch/>
        </p:blipFill>
        <p:spPr>
          <a:xfrm>
            <a:off x="5004825" y="1187875"/>
            <a:ext cx="2534025" cy="7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437013" y="386000"/>
            <a:ext cx="39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600"/>
              <a:buFont typeface="Roboto"/>
              <a:buChar char="●"/>
            </a:pPr>
            <a:r>
              <a:rPr b="1" lang="ko" sz="16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경제 일간지</a:t>
            </a:r>
            <a:endParaRPr b="1" sz="16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109" y="1953425"/>
            <a:ext cx="2202441" cy="8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100" y="1187875"/>
            <a:ext cx="3086100" cy="7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2"/>
          <p:cNvCxnSpPr/>
          <p:nvPr/>
        </p:nvCxnSpPr>
        <p:spPr>
          <a:xfrm>
            <a:off x="4261150" y="1000675"/>
            <a:ext cx="0" cy="3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</a:t>
            </a:r>
            <a:r>
              <a:rPr lang="ko"/>
              <a:t> - 데이터 수집 기간</a:t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600" y="1401575"/>
            <a:ext cx="4784788" cy="23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538" y="1916338"/>
            <a:ext cx="1852171" cy="2989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51" y="1840150"/>
            <a:ext cx="2819250" cy="2483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23"/>
          <p:cNvSpPr/>
          <p:nvPr/>
        </p:nvSpPr>
        <p:spPr>
          <a:xfrm>
            <a:off x="0" y="783588"/>
            <a:ext cx="4373100" cy="6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2"/>
                </a:solidFill>
              </a:rPr>
              <a:t>`18 ~ `21 의 뉴스 기사를 수집 한 이유?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4083000" y="1597463"/>
            <a:ext cx="4784700" cy="281100"/>
          </a:xfrm>
          <a:prstGeom prst="rect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4038600" y="38235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34343"/>
                </a:solidFill>
              </a:rPr>
              <a:t>20년 기준 코스피 대비 시가 총액 비중(</a:t>
            </a:r>
            <a:r>
              <a:rPr lang="ko" sz="700">
                <a:solidFill>
                  <a:srgbClr val="434343"/>
                </a:solidFill>
                <a:highlight>
                  <a:srgbClr val="FFFFFF"/>
                </a:highlight>
              </a:rPr>
              <a:t>2020년 12월 16일, 종가기준</a:t>
            </a:r>
            <a:r>
              <a:rPr lang="ko" sz="700">
                <a:solidFill>
                  <a:srgbClr val="434343"/>
                </a:solidFill>
              </a:rPr>
              <a:t>)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7015550" y="48620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34343"/>
                </a:solidFill>
              </a:rPr>
              <a:t>삼성전자 종목 정보 ,( 21년 9월 17일 기준)</a:t>
            </a:r>
            <a:endParaRPr sz="800">
              <a:solidFill>
                <a:srgbClr val="434343"/>
              </a:solidFill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483950" y="4323775"/>
            <a:ext cx="32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34343"/>
                </a:solidFill>
              </a:rPr>
              <a:t>18년도 삼성전자 액면 분할 전후 거래량</a:t>
            </a:r>
            <a:endParaRPr sz="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434343"/>
                </a:solidFill>
              </a:rPr>
              <a:t>(서울경제 https://www.sedaily.com/NewsVIew/1RZGBJJ5JU)</a:t>
            </a:r>
            <a:endParaRPr sz="700">
              <a:solidFill>
                <a:srgbClr val="434343"/>
              </a:solidFill>
            </a:endParaRPr>
          </a:p>
        </p:txBody>
      </p:sp>
      <p:sp>
        <p:nvSpPr>
          <p:cNvPr id="186" name="Google Shape;186;p23"/>
          <p:cNvSpPr/>
          <p:nvPr/>
        </p:nvSpPr>
        <p:spPr>
          <a:xfrm rot="-679063">
            <a:off x="272716" y="1435701"/>
            <a:ext cx="1731980" cy="532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80000"/>
                </a:solidFill>
                <a:latin typeface="Impact"/>
                <a:ea typeface="Impact"/>
                <a:cs typeface="Impact"/>
                <a:sym typeface="Impact"/>
              </a:rPr>
              <a:t>2018 - 05 - 04</a:t>
            </a:r>
            <a:endParaRPr b="1" sz="1800">
              <a:solidFill>
                <a:srgbClr val="98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/>
          <p:nvPr/>
        </p:nvSpPr>
        <p:spPr>
          <a:xfrm>
            <a:off x="4480350" y="1629225"/>
            <a:ext cx="4373100" cy="6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2"/>
                </a:solidFill>
              </a:rPr>
              <a:t>가장 최근 개설되었으나</a:t>
            </a:r>
            <a:endParaRPr b="1" i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2"/>
                </a:solidFill>
              </a:rPr>
              <a:t>조회수 및 동영상 수 가장 많음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4" name="Google Shape;194;p24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데이터 수집 기간</a:t>
            </a:r>
            <a:endParaRPr/>
          </a:p>
        </p:txBody>
      </p:sp>
      <p:grpSp>
        <p:nvGrpSpPr>
          <p:cNvPr id="195" name="Google Shape;195;p24"/>
          <p:cNvGrpSpPr/>
          <p:nvPr/>
        </p:nvGrpSpPr>
        <p:grpSpPr>
          <a:xfrm>
            <a:off x="773300" y="1068050"/>
            <a:ext cx="4249570" cy="1835975"/>
            <a:chOff x="440475" y="1152100"/>
            <a:chExt cx="4249570" cy="1835975"/>
          </a:xfrm>
        </p:grpSpPr>
        <p:pic>
          <p:nvPicPr>
            <p:cNvPr id="196" name="Google Shape;196;p24"/>
            <p:cNvPicPr preferRelativeResize="0"/>
            <p:nvPr/>
          </p:nvPicPr>
          <p:blipFill rotWithShape="1">
            <a:blip r:embed="rId3">
              <a:alphaModFix/>
            </a:blip>
            <a:srcRect b="0" l="0" r="36110" t="0"/>
            <a:stretch/>
          </p:blipFill>
          <p:spPr>
            <a:xfrm>
              <a:off x="440475" y="1152100"/>
              <a:ext cx="2887800" cy="1835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4"/>
            <p:cNvPicPr preferRelativeResize="0"/>
            <p:nvPr/>
          </p:nvPicPr>
          <p:blipFill rotWithShape="1">
            <a:blip r:embed="rId3">
              <a:alphaModFix/>
            </a:blip>
            <a:srcRect b="0" l="69873" r="0" t="0"/>
            <a:stretch/>
          </p:blipFill>
          <p:spPr>
            <a:xfrm>
              <a:off x="3328270" y="1152100"/>
              <a:ext cx="1361775" cy="1835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4"/>
          <p:cNvGrpSpPr/>
          <p:nvPr/>
        </p:nvGrpSpPr>
        <p:grpSpPr>
          <a:xfrm>
            <a:off x="343063" y="3030075"/>
            <a:ext cx="4252917" cy="1847900"/>
            <a:chOff x="437125" y="3063700"/>
            <a:chExt cx="4252917" cy="1847900"/>
          </a:xfrm>
        </p:grpSpPr>
        <p:pic>
          <p:nvPicPr>
            <p:cNvPr id="199" name="Google Shape;199;p24"/>
            <p:cNvPicPr preferRelativeResize="0"/>
            <p:nvPr/>
          </p:nvPicPr>
          <p:blipFill rotWithShape="1">
            <a:blip r:embed="rId4">
              <a:alphaModFix/>
            </a:blip>
            <a:srcRect b="0" l="0" r="36134" t="0"/>
            <a:stretch/>
          </p:blipFill>
          <p:spPr>
            <a:xfrm>
              <a:off x="437125" y="3063700"/>
              <a:ext cx="2891150" cy="184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/>
            <p:cNvPicPr preferRelativeResize="0"/>
            <p:nvPr/>
          </p:nvPicPr>
          <p:blipFill rotWithShape="1">
            <a:blip r:embed="rId4">
              <a:alphaModFix/>
            </a:blip>
            <a:srcRect b="0" l="69918" r="0" t="0"/>
            <a:stretch/>
          </p:blipFill>
          <p:spPr>
            <a:xfrm>
              <a:off x="3328266" y="3063700"/>
              <a:ext cx="1361775" cy="184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" name="Google Shape;201;p24"/>
          <p:cNvGrpSpPr/>
          <p:nvPr/>
        </p:nvGrpSpPr>
        <p:grpSpPr>
          <a:xfrm>
            <a:off x="4664713" y="3047963"/>
            <a:ext cx="4039250" cy="1812125"/>
            <a:chOff x="5010900" y="1909550"/>
            <a:chExt cx="4039250" cy="1812125"/>
          </a:xfrm>
        </p:grpSpPr>
        <p:pic>
          <p:nvPicPr>
            <p:cNvPr id="202" name="Google Shape;202;p24"/>
            <p:cNvPicPr preferRelativeResize="0"/>
            <p:nvPr/>
          </p:nvPicPr>
          <p:blipFill rotWithShape="1">
            <a:blip r:embed="rId5">
              <a:alphaModFix/>
            </a:blip>
            <a:srcRect b="0" l="68657" r="0" t="0"/>
            <a:stretch/>
          </p:blipFill>
          <p:spPr>
            <a:xfrm>
              <a:off x="7622925" y="1909550"/>
              <a:ext cx="1427226" cy="1812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4"/>
            <p:cNvPicPr preferRelativeResize="0"/>
            <p:nvPr/>
          </p:nvPicPr>
          <p:blipFill rotWithShape="1">
            <a:blip r:embed="rId5">
              <a:alphaModFix/>
            </a:blip>
            <a:srcRect b="0" l="0" r="42640" t="0"/>
            <a:stretch/>
          </p:blipFill>
          <p:spPr>
            <a:xfrm>
              <a:off x="5010900" y="1909550"/>
              <a:ext cx="2612025" cy="1812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4"/>
          <p:cNvSpPr/>
          <p:nvPr/>
        </p:nvSpPr>
        <p:spPr>
          <a:xfrm>
            <a:off x="3644275" y="2379000"/>
            <a:ext cx="1159800" cy="525000"/>
          </a:xfrm>
          <a:prstGeom prst="rect">
            <a:avLst/>
          </a:prstGeom>
          <a:noFill/>
          <a:ln cap="flat" cmpd="sng" w="28575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뉴스 데이터 수집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27730" l="0" r="0" t="0"/>
          <a:stretch/>
        </p:blipFill>
        <p:spPr>
          <a:xfrm>
            <a:off x="472275" y="1495575"/>
            <a:ext cx="3209675" cy="29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721" y="1529550"/>
            <a:ext cx="4871029" cy="278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>
            <a:off x="4638575" y="1860950"/>
            <a:ext cx="3409500" cy="3366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4638575" y="3638075"/>
            <a:ext cx="2803200" cy="7146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5001419" y="2290300"/>
            <a:ext cx="571500" cy="1101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유튜브 스크립트</a:t>
            </a: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4075525" y="2400075"/>
            <a:ext cx="933000" cy="14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3687"/>
          </a:solidFill>
          <a:ln cap="flat" cmpd="sng" w="9525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6475"/>
            <a:ext cx="4088201" cy="11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50" y="2713300"/>
            <a:ext cx="2997300" cy="20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625" y="2243550"/>
            <a:ext cx="24384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2450" y="3167675"/>
            <a:ext cx="1900250" cy="8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7">
            <a:alphaModFix/>
          </a:blip>
          <a:srcRect b="0" l="3651" r="-5661" t="0"/>
          <a:stretch/>
        </p:blipFill>
        <p:spPr>
          <a:xfrm>
            <a:off x="5149150" y="2303875"/>
            <a:ext cx="2188100" cy="8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/>
          <p:nvPr/>
        </p:nvSpPr>
        <p:spPr>
          <a:xfrm>
            <a:off x="446025" y="1369125"/>
            <a:ext cx="6384852" cy="3182328"/>
          </a:xfrm>
          <a:prstGeom prst="cloud">
            <a:avLst/>
          </a:prstGeom>
          <a:noFill/>
          <a:ln cap="flat" cmpd="sng" w="28575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유튜브 스크립트</a:t>
            </a:r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516413" y="1066850"/>
            <a:ext cx="39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600"/>
              <a:buFont typeface="Roboto"/>
              <a:buChar char="●"/>
            </a:pPr>
            <a:r>
              <a:rPr b="1" lang="ko" sz="16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주식 콘텐츠 유튜브 채널</a:t>
            </a:r>
            <a:endParaRPr b="1" sz="16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383" y="2255625"/>
            <a:ext cx="2036517" cy="7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 rotWithShape="1">
          <a:blip r:embed="rId4">
            <a:alphaModFix/>
          </a:blip>
          <a:srcRect b="0" l="0" r="5365" t="0"/>
          <a:stretch/>
        </p:blipFill>
        <p:spPr>
          <a:xfrm>
            <a:off x="1160825" y="2341113"/>
            <a:ext cx="2534026" cy="71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 rotWithShape="1">
          <a:blip r:embed="rId5">
            <a:alphaModFix/>
          </a:blip>
          <a:srcRect b="0" l="3670" r="0" t="0"/>
          <a:stretch/>
        </p:blipFill>
        <p:spPr>
          <a:xfrm>
            <a:off x="2371438" y="3232488"/>
            <a:ext cx="2534025" cy="7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9654" y="1549903"/>
            <a:ext cx="1792600" cy="40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8520" y="3998050"/>
            <a:ext cx="1792607" cy="13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/>
          <p:nvPr/>
        </p:nvSpPr>
        <p:spPr>
          <a:xfrm>
            <a:off x="6333925" y="3507950"/>
            <a:ext cx="429300" cy="399900"/>
          </a:xfrm>
          <a:prstGeom prst="ellipse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6658525" y="3998050"/>
            <a:ext cx="266400" cy="229500"/>
          </a:xfrm>
          <a:prstGeom prst="ellipse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25" y="1881077"/>
            <a:ext cx="4800376" cy="26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970" y="986850"/>
            <a:ext cx="3002481" cy="37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유튜브 스크립트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25" y="1206350"/>
            <a:ext cx="1822000" cy="10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9" title="녹화_2021_09_03_01_03_42_42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913" y="218951"/>
            <a:ext cx="6274175" cy="4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5">
            <a:alphaModFix/>
          </a:blip>
          <a:srcRect b="0" l="1797" r="0" t="0"/>
          <a:stretch/>
        </p:blipFill>
        <p:spPr>
          <a:xfrm>
            <a:off x="7807800" y="4603675"/>
            <a:ext cx="1336202" cy="4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>
            <a:off x="4286350" y="2326075"/>
            <a:ext cx="933000" cy="14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3687"/>
          </a:solidFill>
          <a:ln cap="flat" cmpd="sng" w="9525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유튜브 스크립트</a:t>
            </a:r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807" y="3220845"/>
            <a:ext cx="3253850" cy="14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4">
            <a:alphaModFix/>
          </a:blip>
          <a:srcRect b="0" l="0" r="46478" t="0"/>
          <a:stretch/>
        </p:blipFill>
        <p:spPr>
          <a:xfrm>
            <a:off x="5513487" y="2126200"/>
            <a:ext cx="3296475" cy="7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84400"/>
            <a:ext cx="4246051" cy="33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/>
          <p:nvPr/>
        </p:nvSpPr>
        <p:spPr>
          <a:xfrm>
            <a:off x="252700" y="3799025"/>
            <a:ext cx="1287900" cy="3366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252700" y="4352750"/>
            <a:ext cx="1287900" cy="2934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유튜브 스크립트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300" y="2034450"/>
            <a:ext cx="24003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68" y="1467818"/>
            <a:ext cx="3567908" cy="16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 rotWithShape="1">
          <a:blip r:embed="rId5">
            <a:alphaModFix/>
          </a:blip>
          <a:srcRect b="0" l="6083" r="13239" t="0"/>
          <a:stretch/>
        </p:blipFill>
        <p:spPr>
          <a:xfrm>
            <a:off x="580575" y="3208200"/>
            <a:ext cx="3567901" cy="16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/>
          <p:nvPr/>
        </p:nvSpPr>
        <p:spPr>
          <a:xfrm>
            <a:off x="4515775" y="2400075"/>
            <a:ext cx="933000" cy="14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3687"/>
          </a:solidFill>
          <a:ln cap="flat" cmpd="sng" w="9525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075" y="3686775"/>
            <a:ext cx="1379525" cy="9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7">
            <a:alphaModFix/>
          </a:blip>
          <a:srcRect b="0" l="0" r="5365" t="0"/>
          <a:stretch/>
        </p:blipFill>
        <p:spPr>
          <a:xfrm>
            <a:off x="5816075" y="2877700"/>
            <a:ext cx="1532850" cy="8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8">
            <a:alphaModFix/>
          </a:blip>
          <a:srcRect b="0" l="3670" r="0" t="0"/>
          <a:stretch/>
        </p:blipFill>
        <p:spPr>
          <a:xfrm>
            <a:off x="5816075" y="2034450"/>
            <a:ext cx="1264175" cy="8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50" y="1135975"/>
            <a:ext cx="59853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Arial"/>
                <a:ea typeface="Arial"/>
                <a:cs typeface="Arial"/>
                <a:sym typeface="Arial"/>
              </a:rPr>
              <a:t>뉴스 매체와 유튜버의 주식가격 등락 예측 정확도 분석</a:t>
            </a:r>
            <a:endParaRPr sz="9200"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2426225"/>
            <a:ext cx="6058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미디어 키워드 분석으로 종목별 이슈가 한국 주식에 미치는 영향을 파악하고, </a:t>
            </a:r>
            <a:br>
              <a:rPr b="1" lang="ko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웹 페이지 대시보드로 구현</a:t>
            </a:r>
            <a:endParaRPr b="1" sz="1200">
              <a:solidFill>
                <a:srgbClr val="D9D9D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Warehouse 구축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 txBox="1"/>
          <p:nvPr>
            <p:ph type="title"/>
          </p:nvPr>
        </p:nvSpPr>
        <p:spPr>
          <a:xfrm>
            <a:off x="1782500" y="845538"/>
            <a:ext cx="2159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113687"/>
                </a:solidFill>
              </a:rPr>
              <a:t>유튜브</a:t>
            </a:r>
            <a:endParaRPr b="1" sz="2400">
              <a:solidFill>
                <a:srgbClr val="113687"/>
              </a:solidFill>
            </a:endParaRPr>
          </a:p>
        </p:txBody>
      </p:sp>
      <p:sp>
        <p:nvSpPr>
          <p:cNvPr id="290" name="Google Shape;290;p32"/>
          <p:cNvSpPr txBox="1"/>
          <p:nvPr>
            <p:ph type="title"/>
          </p:nvPr>
        </p:nvSpPr>
        <p:spPr>
          <a:xfrm>
            <a:off x="5673500" y="845538"/>
            <a:ext cx="2159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113687"/>
                </a:solidFill>
              </a:rPr>
              <a:t>뉴스</a:t>
            </a:r>
            <a:endParaRPr b="1" sz="2400">
              <a:solidFill>
                <a:srgbClr val="113687"/>
              </a:solidFill>
            </a:endParaRPr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863" y="1328662"/>
            <a:ext cx="6538274" cy="373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2"/>
          <p:cNvCxnSpPr/>
          <p:nvPr/>
        </p:nvCxnSpPr>
        <p:spPr>
          <a:xfrm>
            <a:off x="4285025" y="962100"/>
            <a:ext cx="0" cy="4233300"/>
          </a:xfrm>
          <a:prstGeom prst="straightConnector1">
            <a:avLst/>
          </a:prstGeom>
          <a:noFill/>
          <a:ln cap="flat" cmpd="sng" w="28575">
            <a:solidFill>
              <a:srgbClr val="11368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3" name="Google Shape;293;p32"/>
          <p:cNvSpPr txBox="1"/>
          <p:nvPr>
            <p:ph type="title"/>
          </p:nvPr>
        </p:nvSpPr>
        <p:spPr>
          <a:xfrm>
            <a:off x="1871325" y="3346988"/>
            <a:ext cx="2159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113687"/>
                </a:solidFill>
              </a:rPr>
              <a:t>주식</a:t>
            </a:r>
            <a:endParaRPr b="1" sz="2000">
              <a:solidFill>
                <a:srgbClr val="113687"/>
              </a:solidFill>
            </a:endParaRPr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525" y="3713350"/>
            <a:ext cx="2456975" cy="1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Warehouse 구축      </a:t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 rotWithShape="1">
          <a:blip r:embed="rId3">
            <a:alphaModFix/>
          </a:blip>
          <a:srcRect b="0" l="0" r="5222" t="0"/>
          <a:stretch/>
        </p:blipFill>
        <p:spPr>
          <a:xfrm>
            <a:off x="469875" y="999300"/>
            <a:ext cx="7825400" cy="38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type="title"/>
          </p:nvPr>
        </p:nvSpPr>
        <p:spPr>
          <a:xfrm>
            <a:off x="136050" y="1176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</a:t>
            </a:r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0" y="745800"/>
            <a:ext cx="9144000" cy="4397700"/>
          </a:xfrm>
          <a:prstGeom prst="rect">
            <a:avLst/>
          </a:prstGeom>
          <a:solidFill>
            <a:srgbClr val="1136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2218975" y="1479600"/>
            <a:ext cx="1020900" cy="248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310" name="Google Shape;310;p34"/>
          <p:cNvSpPr/>
          <p:nvPr/>
        </p:nvSpPr>
        <p:spPr>
          <a:xfrm>
            <a:off x="254225" y="196240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뉴스</a:t>
            </a:r>
            <a:endParaRPr b="1"/>
          </a:p>
        </p:txBody>
      </p:sp>
      <p:sp>
        <p:nvSpPr>
          <p:cNvPr id="311" name="Google Shape;311;p34"/>
          <p:cNvSpPr/>
          <p:nvPr/>
        </p:nvSpPr>
        <p:spPr>
          <a:xfrm>
            <a:off x="254225" y="312185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YouTube 스크</a:t>
            </a:r>
            <a:r>
              <a:rPr b="1" lang="ko" sz="1200"/>
              <a:t>립</a:t>
            </a:r>
            <a:r>
              <a:rPr b="1" lang="ko" sz="1200"/>
              <a:t>트</a:t>
            </a:r>
            <a:endParaRPr b="1" sz="1200"/>
          </a:p>
        </p:txBody>
      </p:sp>
      <p:cxnSp>
        <p:nvCxnSpPr>
          <p:cNvPr id="312" name="Google Shape;312;p34"/>
          <p:cNvCxnSpPr/>
          <p:nvPr/>
        </p:nvCxnSpPr>
        <p:spPr>
          <a:xfrm>
            <a:off x="1722025" y="2258413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4"/>
          <p:cNvCxnSpPr/>
          <p:nvPr/>
        </p:nvCxnSpPr>
        <p:spPr>
          <a:xfrm>
            <a:off x="1722025" y="3417888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4"/>
          <p:cNvSpPr/>
          <p:nvPr/>
        </p:nvSpPr>
        <p:spPr>
          <a:xfrm>
            <a:off x="4601925" y="1479600"/>
            <a:ext cx="1020900" cy="248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MySQL</a:t>
            </a:r>
            <a:endParaRPr/>
          </a:p>
        </p:txBody>
      </p:sp>
      <p:cxnSp>
        <p:nvCxnSpPr>
          <p:cNvPr id="315" name="Google Shape;315;p34"/>
          <p:cNvCxnSpPr/>
          <p:nvPr/>
        </p:nvCxnSpPr>
        <p:spPr>
          <a:xfrm>
            <a:off x="3058562" y="2724138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4"/>
          <p:cNvCxnSpPr/>
          <p:nvPr/>
        </p:nvCxnSpPr>
        <p:spPr>
          <a:xfrm>
            <a:off x="5640537" y="1824863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34"/>
          <p:cNvCxnSpPr/>
          <p:nvPr/>
        </p:nvCxnSpPr>
        <p:spPr>
          <a:xfrm>
            <a:off x="5640537" y="3417888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34"/>
          <p:cNvSpPr/>
          <p:nvPr/>
        </p:nvSpPr>
        <p:spPr>
          <a:xfrm>
            <a:off x="6190350" y="1479600"/>
            <a:ext cx="2466300" cy="91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분석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로지스틱 회귀, 감성 분석</a:t>
            </a:r>
            <a:endParaRPr b="1"/>
          </a:p>
        </p:txBody>
      </p:sp>
      <p:sp>
        <p:nvSpPr>
          <p:cNvPr id="319" name="Google Shape;319;p34"/>
          <p:cNvSpPr/>
          <p:nvPr/>
        </p:nvSpPr>
        <p:spPr>
          <a:xfrm>
            <a:off x="6190350" y="3051300"/>
            <a:ext cx="2466300" cy="11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&lt;대시보드&gt;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320" name="Google Shape;320;p34"/>
          <p:cNvCxnSpPr>
            <a:stCxn id="318" idx="2"/>
            <a:endCxn id="319" idx="0"/>
          </p:cNvCxnSpPr>
          <p:nvPr/>
        </p:nvCxnSpPr>
        <p:spPr>
          <a:xfrm>
            <a:off x="7423500" y="2397000"/>
            <a:ext cx="0" cy="65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788" y="2125297"/>
            <a:ext cx="955275" cy="3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224" y="3277925"/>
            <a:ext cx="1056400" cy="33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9025" y="3548450"/>
            <a:ext cx="654300" cy="6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/>
          <p:nvPr/>
        </p:nvSpPr>
        <p:spPr>
          <a:xfrm>
            <a:off x="3549700" y="1479600"/>
            <a:ext cx="900300" cy="248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1488" y="2182800"/>
            <a:ext cx="841751" cy="118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3325" y="3548450"/>
            <a:ext cx="12474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6233" y="2485042"/>
            <a:ext cx="767251" cy="4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/>
          <p:nvPr/>
        </p:nvSpPr>
        <p:spPr>
          <a:xfrm>
            <a:off x="2251825" y="1075275"/>
            <a:ext cx="955200" cy="2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크롤링</a:t>
            </a:r>
            <a:endParaRPr b="1"/>
          </a:p>
        </p:txBody>
      </p:sp>
      <p:sp>
        <p:nvSpPr>
          <p:cNvPr id="329" name="Google Shape;329;p34"/>
          <p:cNvSpPr/>
          <p:nvPr/>
        </p:nvSpPr>
        <p:spPr>
          <a:xfrm>
            <a:off x="3522250" y="1075275"/>
            <a:ext cx="955200" cy="2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서버</a:t>
            </a:r>
            <a:endParaRPr b="1"/>
          </a:p>
        </p:txBody>
      </p:sp>
      <p:sp>
        <p:nvSpPr>
          <p:cNvPr id="330" name="Google Shape;330;p34"/>
          <p:cNvSpPr/>
          <p:nvPr/>
        </p:nvSpPr>
        <p:spPr>
          <a:xfrm>
            <a:off x="4634775" y="1075275"/>
            <a:ext cx="955200" cy="2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DB</a:t>
            </a:r>
            <a:endParaRPr b="1"/>
          </a:p>
        </p:txBody>
      </p:sp>
      <p:sp>
        <p:nvSpPr>
          <p:cNvPr id="331" name="Google Shape;331;p34"/>
          <p:cNvSpPr/>
          <p:nvPr/>
        </p:nvSpPr>
        <p:spPr>
          <a:xfrm>
            <a:off x="6190350" y="1075275"/>
            <a:ext cx="2466300" cy="2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 활용</a:t>
            </a:r>
            <a:endParaRPr b="1"/>
          </a:p>
        </p:txBody>
      </p:sp>
      <p:sp>
        <p:nvSpPr>
          <p:cNvPr id="332" name="Google Shape;332;p34"/>
          <p:cNvSpPr/>
          <p:nvPr/>
        </p:nvSpPr>
        <p:spPr>
          <a:xfrm>
            <a:off x="254225" y="413040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주식 데이터</a:t>
            </a:r>
            <a:endParaRPr b="1" sz="1200"/>
          </a:p>
        </p:txBody>
      </p:sp>
      <p:cxnSp>
        <p:nvCxnSpPr>
          <p:cNvPr id="333" name="Google Shape;333;p34"/>
          <p:cNvCxnSpPr>
            <a:endCxn id="324" idx="2"/>
          </p:cNvCxnSpPr>
          <p:nvPr/>
        </p:nvCxnSpPr>
        <p:spPr>
          <a:xfrm flipH="1" rot="10800000">
            <a:off x="1721950" y="3968700"/>
            <a:ext cx="2277900" cy="461700"/>
          </a:xfrm>
          <a:prstGeom prst="bentConnector2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/>
          <p:nvPr>
            <p:ph type="title"/>
          </p:nvPr>
        </p:nvSpPr>
        <p:spPr>
          <a:xfrm>
            <a:off x="311750" y="831175"/>
            <a:ext cx="53349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6000"/>
              <a:t>Dashboard</a:t>
            </a:r>
            <a:endParaRPr sz="6000"/>
          </a:p>
        </p:txBody>
      </p:sp>
      <p:sp>
        <p:nvSpPr>
          <p:cNvPr id="340" name="Google Shape;340;p35"/>
          <p:cNvSpPr txBox="1"/>
          <p:nvPr>
            <p:ph idx="1" type="body"/>
          </p:nvPr>
        </p:nvSpPr>
        <p:spPr>
          <a:xfrm>
            <a:off x="377550" y="199797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FFFFFF"/>
                </a:solidFill>
              </a:rPr>
              <a:t>Tableau와 Django를 통한 웹 페이지 구현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341" name="Google Shape;3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 사이트 구현</a:t>
            </a:r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75" y="898200"/>
            <a:ext cx="8170148" cy="4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63" y="994124"/>
            <a:ext cx="7369674" cy="392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7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태블로 시각화 예시 (1)</a:t>
            </a:r>
            <a:endParaRPr/>
          </a:p>
        </p:txBody>
      </p:sp>
      <p:sp>
        <p:nvSpPr>
          <p:cNvPr id="355" name="Google Shape;35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0" y="837425"/>
            <a:ext cx="7830776" cy="417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태블로 시각화 예시 (2)</a:t>
            </a:r>
            <a:endParaRPr/>
          </a:p>
        </p:txBody>
      </p:sp>
      <p:sp>
        <p:nvSpPr>
          <p:cNvPr id="362" name="Google Shape;36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925" y="1142550"/>
            <a:ext cx="2535496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태블로 시각화 예시 (3)</a:t>
            </a:r>
            <a:endParaRPr/>
          </a:p>
        </p:txBody>
      </p:sp>
      <p:pic>
        <p:nvPicPr>
          <p:cNvPr id="369" name="Google Shape;36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950" y="1041700"/>
            <a:ext cx="2939151" cy="391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태블로 시각화 예시 (4)</a:t>
            </a:r>
            <a:endParaRPr/>
          </a:p>
        </p:txBody>
      </p:sp>
      <p:pic>
        <p:nvPicPr>
          <p:cNvPr id="376" name="Google Shape;3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75" y="873525"/>
            <a:ext cx="7452255" cy="4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311700" y="926550"/>
            <a:ext cx="31275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</a:rPr>
              <a:t>한국어 NLP</a:t>
            </a:r>
            <a:endParaRPr b="1" sz="16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</a:rPr>
              <a:t>매체별</a:t>
            </a:r>
            <a:endParaRPr sz="1500"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romanLcPeriod"/>
            </a:pPr>
            <a:r>
              <a:rPr lang="ko" sz="1500">
                <a:solidFill>
                  <a:schemeClr val="lt1"/>
                </a:solidFill>
              </a:rPr>
              <a:t>뉴스 매체</a:t>
            </a:r>
            <a:endParaRPr sz="1500"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romanLcPeriod"/>
            </a:pPr>
            <a:r>
              <a:rPr lang="ko" sz="1500">
                <a:solidFill>
                  <a:schemeClr val="lt1"/>
                </a:solidFill>
              </a:rPr>
              <a:t>유튜브 채널 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LcPeriod"/>
            </a:pPr>
            <a:r>
              <a:rPr lang="ko" sz="1500">
                <a:solidFill>
                  <a:schemeClr val="lt1"/>
                </a:solidFill>
              </a:rPr>
              <a:t>감성 분석</a:t>
            </a:r>
            <a:endParaRPr sz="1500"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romanLcPeriod"/>
            </a:pPr>
            <a:r>
              <a:rPr lang="ko" sz="1500">
                <a:solidFill>
                  <a:schemeClr val="lt1"/>
                </a:solidFill>
              </a:rPr>
              <a:t>감성사전을 통해</a:t>
            </a:r>
            <a:br>
              <a:rPr lang="ko" sz="1500">
                <a:solidFill>
                  <a:schemeClr val="lt1"/>
                </a:solidFill>
              </a:rPr>
            </a:br>
            <a:r>
              <a:rPr lang="ko" sz="1500">
                <a:solidFill>
                  <a:schemeClr val="lt1"/>
                </a:solidFill>
              </a:rPr>
              <a:t>감성 점수 도출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LcPeriod"/>
            </a:pPr>
            <a:r>
              <a:rPr lang="ko" sz="1500">
                <a:solidFill>
                  <a:schemeClr val="lt1"/>
                </a:solidFill>
              </a:rPr>
              <a:t>등락 예측 - 분류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1" lang="ko" sz="1500">
                <a:solidFill>
                  <a:schemeClr val="lt1"/>
                </a:solidFill>
              </a:rPr>
              <a:t>LSTM </a:t>
            </a:r>
            <a:r>
              <a:rPr lang="ko" sz="1500">
                <a:solidFill>
                  <a:schemeClr val="lt1"/>
                </a:solidFill>
              </a:rPr>
              <a:t>- 등락 예측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1" lang="ko" sz="1500">
                <a:solidFill>
                  <a:schemeClr val="lt1"/>
                </a:solidFill>
              </a:rPr>
              <a:t>NLP &amp; LSTM</a:t>
            </a:r>
            <a:br>
              <a:rPr b="1" lang="ko" sz="1500">
                <a:solidFill>
                  <a:schemeClr val="lt1"/>
                </a:solidFill>
              </a:rPr>
            </a:br>
            <a:r>
              <a:rPr b="1" lang="ko" sz="1500">
                <a:solidFill>
                  <a:schemeClr val="lt1"/>
                </a:solidFill>
              </a:rPr>
              <a:t>업빛투 주가 등락 예측 모델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383" name="Google Shape;383;p41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분석</a:t>
            </a:r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 b="0" l="0" r="0" t="10650"/>
          <a:stretch/>
        </p:blipFill>
        <p:spPr>
          <a:xfrm>
            <a:off x="4046950" y="1622600"/>
            <a:ext cx="4921524" cy="18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374500" y="709475"/>
            <a:ext cx="2749800" cy="2751000"/>
          </a:xfrm>
          <a:prstGeom prst="rect">
            <a:avLst/>
          </a:prstGeom>
          <a:solidFill>
            <a:srgbClr val="FFFFFF">
              <a:alpha val="2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title"/>
          </p:nvPr>
        </p:nvSpPr>
        <p:spPr>
          <a:xfrm>
            <a:off x="328500" y="-17200"/>
            <a:ext cx="23610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ontents </a:t>
            </a:r>
            <a:endParaRPr b="1" i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127" y="1757100"/>
            <a:ext cx="2164475" cy="30995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9334425" y="0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lphaL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데이터 분석 결과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기대효과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lphaL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분석을 통한 인사이트 도출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lphaL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향후 개선 사항 및 기대효과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개발후기 및 느낀점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09125" y="686950"/>
            <a:ext cx="40425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프로젝트 개요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기획 배경 및 목표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구성원 및 역할</a:t>
            </a:r>
            <a:endParaRPr sz="15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09125" y="1982925"/>
            <a:ext cx="404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 startAt="2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프로세싱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데이터 수집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데이터 분석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데이터 분석 결과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1797" r="0" t="0"/>
          <a:stretch/>
        </p:blipFill>
        <p:spPr>
          <a:xfrm>
            <a:off x="7807800" y="4603675"/>
            <a:ext cx="1336202" cy="4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2"/>
          <p:cNvPicPr preferRelativeResize="0"/>
          <p:nvPr/>
        </p:nvPicPr>
        <p:blipFill rotWithShape="1">
          <a:blip r:embed="rId3">
            <a:alphaModFix/>
          </a:blip>
          <a:srcRect b="0" l="1797" r="0" t="0"/>
          <a:stretch/>
        </p:blipFill>
        <p:spPr>
          <a:xfrm>
            <a:off x="7807800" y="4603675"/>
            <a:ext cx="1336202" cy="4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2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40">
                <a:solidFill>
                  <a:schemeClr val="lt1"/>
                </a:solidFill>
              </a:rPr>
              <a:t>분석 모델</a:t>
            </a:r>
            <a:endParaRPr b="1" sz="2340">
              <a:solidFill>
                <a:schemeClr val="lt1"/>
              </a:solidFill>
            </a:endParaRPr>
          </a:p>
        </p:txBody>
      </p:sp>
      <p:sp>
        <p:nvSpPr>
          <p:cNvPr id="392" name="Google Shape;392;p42"/>
          <p:cNvSpPr/>
          <p:nvPr/>
        </p:nvSpPr>
        <p:spPr>
          <a:xfrm>
            <a:off x="2517600" y="1226900"/>
            <a:ext cx="4594800" cy="248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2"/>
          <p:cNvSpPr/>
          <p:nvPr/>
        </p:nvSpPr>
        <p:spPr>
          <a:xfrm>
            <a:off x="2691241" y="1477288"/>
            <a:ext cx="1858200" cy="1037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사전 제작 - 기로딕</a:t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52850" y="170970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뉴스 데이터</a:t>
            </a:r>
            <a:endParaRPr/>
          </a:p>
        </p:txBody>
      </p:sp>
      <p:sp>
        <p:nvSpPr>
          <p:cNvPr id="395" name="Google Shape;395;p42"/>
          <p:cNvSpPr/>
          <p:nvPr/>
        </p:nvSpPr>
        <p:spPr>
          <a:xfrm>
            <a:off x="552850" y="286915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YouTube 스크립트</a:t>
            </a:r>
            <a:endParaRPr sz="1200"/>
          </a:p>
        </p:txBody>
      </p:sp>
      <p:sp>
        <p:nvSpPr>
          <p:cNvPr id="396" name="Google Shape;396;p42"/>
          <p:cNvSpPr/>
          <p:nvPr/>
        </p:nvSpPr>
        <p:spPr>
          <a:xfrm>
            <a:off x="552850" y="402860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주가 데이터</a:t>
            </a:r>
            <a:endParaRPr/>
          </a:p>
        </p:txBody>
      </p:sp>
      <p:sp>
        <p:nvSpPr>
          <p:cNvPr id="397" name="Google Shape;397;p42"/>
          <p:cNvSpPr/>
          <p:nvPr/>
        </p:nvSpPr>
        <p:spPr>
          <a:xfrm>
            <a:off x="3127200" y="1823350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 언론사</a:t>
            </a:r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3127200" y="2804525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 채널</a:t>
            </a:r>
            <a:endParaRPr/>
          </a:p>
        </p:txBody>
      </p:sp>
      <p:sp>
        <p:nvSpPr>
          <p:cNvPr id="399" name="Google Shape;399;p42"/>
          <p:cNvSpPr/>
          <p:nvPr/>
        </p:nvSpPr>
        <p:spPr>
          <a:xfrm>
            <a:off x="2717250" y="380925"/>
            <a:ext cx="18582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업종 · 종목 이슈</a:t>
            </a:r>
            <a:endParaRPr/>
          </a:p>
        </p:txBody>
      </p:sp>
      <p:cxnSp>
        <p:nvCxnSpPr>
          <p:cNvPr id="400" name="Google Shape;400;p42"/>
          <p:cNvCxnSpPr>
            <a:stCxn id="395" idx="4"/>
          </p:cNvCxnSpPr>
          <p:nvPr/>
        </p:nvCxnSpPr>
        <p:spPr>
          <a:xfrm>
            <a:off x="2020650" y="3165188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6" idx="4"/>
          </p:cNvCxnSpPr>
          <p:nvPr/>
        </p:nvCxnSpPr>
        <p:spPr>
          <a:xfrm>
            <a:off x="2020650" y="4324638"/>
            <a:ext cx="538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42"/>
          <p:cNvCxnSpPr/>
          <p:nvPr/>
        </p:nvCxnSpPr>
        <p:spPr>
          <a:xfrm>
            <a:off x="7112400" y="2360650"/>
            <a:ext cx="29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42"/>
          <p:cNvSpPr/>
          <p:nvPr/>
        </p:nvSpPr>
        <p:spPr>
          <a:xfrm>
            <a:off x="3127200" y="2158150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 언론사</a:t>
            </a:r>
            <a:endParaRPr/>
          </a:p>
        </p:txBody>
      </p:sp>
      <p:sp>
        <p:nvSpPr>
          <p:cNvPr id="404" name="Google Shape;404;p42"/>
          <p:cNvSpPr/>
          <p:nvPr/>
        </p:nvSpPr>
        <p:spPr>
          <a:xfrm>
            <a:off x="3127200" y="3150200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 채널</a:t>
            </a:r>
            <a:endParaRPr/>
          </a:p>
        </p:txBody>
      </p:sp>
      <p:sp>
        <p:nvSpPr>
          <p:cNvPr id="405" name="Google Shape;405;p42"/>
          <p:cNvSpPr/>
          <p:nvPr/>
        </p:nvSpPr>
        <p:spPr>
          <a:xfrm>
            <a:off x="7401280" y="1226900"/>
            <a:ext cx="1364100" cy="33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미디어 이슈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&amp;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시계열 예측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상승 / 하락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분류 분석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2"/>
          <p:cNvSpPr/>
          <p:nvPr/>
        </p:nvSpPr>
        <p:spPr>
          <a:xfrm>
            <a:off x="7492400" y="1327200"/>
            <a:ext cx="382500" cy="382500"/>
          </a:xfrm>
          <a:prstGeom prst="ellipse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5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07" name="Google Shape;407;p42"/>
          <p:cNvSpPr/>
          <p:nvPr/>
        </p:nvSpPr>
        <p:spPr>
          <a:xfrm>
            <a:off x="3823700" y="4066050"/>
            <a:ext cx="2267400" cy="519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시계열 예측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 • RL • ARIMA</a:t>
            </a:r>
            <a:endParaRPr/>
          </a:p>
        </p:txBody>
      </p:sp>
      <p:sp>
        <p:nvSpPr>
          <p:cNvPr id="408" name="Google Shape;408;p42"/>
          <p:cNvSpPr/>
          <p:nvPr/>
        </p:nvSpPr>
        <p:spPr>
          <a:xfrm>
            <a:off x="2717250" y="732017"/>
            <a:ext cx="1858200" cy="6780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2CC"/>
                </a:solidFill>
              </a:rPr>
              <a:t>토픽 모델링</a:t>
            </a:r>
            <a:endParaRPr>
              <a:solidFill>
                <a:srgbClr val="FFF2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워드 클라우드</a:t>
            </a:r>
            <a:endParaRPr/>
          </a:p>
        </p:txBody>
      </p:sp>
      <p:sp>
        <p:nvSpPr>
          <p:cNvPr id="409" name="Google Shape;409;p42"/>
          <p:cNvSpPr/>
          <p:nvPr/>
        </p:nvSpPr>
        <p:spPr>
          <a:xfrm>
            <a:off x="3428463" y="4142263"/>
            <a:ext cx="382500" cy="3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4</a:t>
            </a:r>
            <a:endParaRPr b="1">
              <a:solidFill>
                <a:srgbClr val="113687"/>
              </a:solidFill>
            </a:endParaRPr>
          </a:p>
        </p:txBody>
      </p:sp>
      <p:cxnSp>
        <p:nvCxnSpPr>
          <p:cNvPr id="410" name="Google Shape;410;p42"/>
          <p:cNvCxnSpPr>
            <a:stCxn id="393" idx="3"/>
          </p:cNvCxnSpPr>
          <p:nvPr/>
        </p:nvCxnSpPr>
        <p:spPr>
          <a:xfrm>
            <a:off x="4549441" y="1995988"/>
            <a:ext cx="46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42"/>
          <p:cNvCxnSpPr/>
          <p:nvPr/>
        </p:nvCxnSpPr>
        <p:spPr>
          <a:xfrm>
            <a:off x="4325425" y="3074000"/>
            <a:ext cx="66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42"/>
          <p:cNvSpPr/>
          <p:nvPr/>
        </p:nvSpPr>
        <p:spPr>
          <a:xfrm>
            <a:off x="5000225" y="1747150"/>
            <a:ext cx="1953300" cy="160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상승 / </a:t>
            </a:r>
            <a:r>
              <a:rPr lang="ko"/>
              <a:t>하</a:t>
            </a:r>
            <a:r>
              <a:rPr lang="ko"/>
              <a:t>락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2"/>
          <p:cNvSpPr/>
          <p:nvPr/>
        </p:nvSpPr>
        <p:spPr>
          <a:xfrm>
            <a:off x="5047763" y="1801613"/>
            <a:ext cx="382500" cy="382500"/>
          </a:xfrm>
          <a:prstGeom prst="ellipse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2594500" y="896700"/>
            <a:ext cx="382500" cy="3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1</a:t>
            </a:r>
            <a:endParaRPr b="1">
              <a:solidFill>
                <a:srgbClr val="113687"/>
              </a:solidFill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5294825" y="2627775"/>
            <a:ext cx="1364100" cy="5922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예측 정확도</a:t>
            </a:r>
            <a:endParaRPr/>
          </a:p>
        </p:txBody>
      </p:sp>
      <p:sp>
        <p:nvSpPr>
          <p:cNvPr id="416" name="Google Shape;416;p42"/>
          <p:cNvSpPr/>
          <p:nvPr/>
        </p:nvSpPr>
        <p:spPr>
          <a:xfrm>
            <a:off x="7523375" y="3932575"/>
            <a:ext cx="1119900" cy="5922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예측 정확도</a:t>
            </a:r>
            <a:endParaRPr/>
          </a:p>
        </p:txBody>
      </p:sp>
      <p:sp>
        <p:nvSpPr>
          <p:cNvPr id="417" name="Google Shape;417;p42"/>
          <p:cNvSpPr/>
          <p:nvPr/>
        </p:nvSpPr>
        <p:spPr>
          <a:xfrm>
            <a:off x="4993225" y="765775"/>
            <a:ext cx="1953300" cy="644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주식 감성 분석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워드 클라우드</a:t>
            </a:r>
            <a:endParaRPr/>
          </a:p>
        </p:txBody>
      </p:sp>
      <p:sp>
        <p:nvSpPr>
          <p:cNvPr id="418" name="Google Shape;418;p42"/>
          <p:cNvSpPr/>
          <p:nvPr/>
        </p:nvSpPr>
        <p:spPr>
          <a:xfrm>
            <a:off x="4800600" y="896700"/>
            <a:ext cx="382500" cy="3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2</a:t>
            </a:r>
            <a:endParaRPr b="1">
              <a:solidFill>
                <a:srgbClr val="113687"/>
              </a:solidFill>
            </a:endParaRPr>
          </a:p>
        </p:txBody>
      </p:sp>
      <p:cxnSp>
        <p:nvCxnSpPr>
          <p:cNvPr id="419" name="Google Shape;419;p42"/>
          <p:cNvCxnSpPr/>
          <p:nvPr/>
        </p:nvCxnSpPr>
        <p:spPr>
          <a:xfrm>
            <a:off x="3620350" y="2564663"/>
            <a:ext cx="0" cy="18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42"/>
          <p:cNvCxnSpPr/>
          <p:nvPr/>
        </p:nvCxnSpPr>
        <p:spPr>
          <a:xfrm>
            <a:off x="2020650" y="2005713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/>
          <p:nvPr/>
        </p:nvSpPr>
        <p:spPr>
          <a:xfrm>
            <a:off x="6293950" y="1323200"/>
            <a:ext cx="2662200" cy="168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3"/>
          <p:cNvSpPr/>
          <p:nvPr/>
        </p:nvSpPr>
        <p:spPr>
          <a:xfrm>
            <a:off x="3298992" y="1323200"/>
            <a:ext cx="2738100" cy="168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3"/>
          <p:cNvSpPr/>
          <p:nvPr/>
        </p:nvSpPr>
        <p:spPr>
          <a:xfrm>
            <a:off x="304050" y="2085200"/>
            <a:ext cx="2738100" cy="210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3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텍스트 분석 개요</a:t>
            </a:r>
            <a:endParaRPr/>
          </a:p>
        </p:txBody>
      </p:sp>
      <p:grpSp>
        <p:nvGrpSpPr>
          <p:cNvPr id="430" name="Google Shape;430;p43"/>
          <p:cNvGrpSpPr/>
          <p:nvPr/>
        </p:nvGrpSpPr>
        <p:grpSpPr>
          <a:xfrm>
            <a:off x="499275" y="1852225"/>
            <a:ext cx="2336400" cy="400200"/>
            <a:chOff x="575475" y="1852225"/>
            <a:chExt cx="2336400" cy="400200"/>
          </a:xfrm>
        </p:grpSpPr>
        <p:sp>
          <p:nvSpPr>
            <p:cNvPr id="431" name="Google Shape;431;p43"/>
            <p:cNvSpPr/>
            <p:nvPr/>
          </p:nvSpPr>
          <p:spPr>
            <a:xfrm>
              <a:off x="575475" y="188837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3"/>
            <p:cNvSpPr txBox="1"/>
            <p:nvPr/>
          </p:nvSpPr>
          <p:spPr>
            <a:xfrm>
              <a:off x="852825" y="185222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형태소 분석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3" name="Google Shape;433;p43"/>
          <p:cNvSpPr txBox="1"/>
          <p:nvPr/>
        </p:nvSpPr>
        <p:spPr>
          <a:xfrm>
            <a:off x="298425" y="2494600"/>
            <a:ext cx="2738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클렌징된 텍스트 이용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KoNLPy 형태소 분석기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Okt 사용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불용어 처리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3264638" y="1685575"/>
            <a:ext cx="280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BOW (Bag of Words)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문서의 모든 단어에 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빈도 값 부여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TF-IDF 방식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5" name="Google Shape;435;p43"/>
          <p:cNvGrpSpPr/>
          <p:nvPr/>
        </p:nvGrpSpPr>
        <p:grpSpPr>
          <a:xfrm>
            <a:off x="3477925" y="1126375"/>
            <a:ext cx="2336400" cy="400200"/>
            <a:chOff x="3477925" y="1888375"/>
            <a:chExt cx="2336400" cy="400200"/>
          </a:xfrm>
        </p:grpSpPr>
        <p:sp>
          <p:nvSpPr>
            <p:cNvPr id="436" name="Google Shape;436;p43"/>
            <p:cNvSpPr/>
            <p:nvPr/>
          </p:nvSpPr>
          <p:spPr>
            <a:xfrm>
              <a:off x="347792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3"/>
            <p:cNvSpPr txBox="1"/>
            <p:nvPr/>
          </p:nvSpPr>
          <p:spPr>
            <a:xfrm>
              <a:off x="375527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피처 벡터화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8" name="Google Shape;438;p43"/>
          <p:cNvSpPr txBox="1"/>
          <p:nvPr/>
        </p:nvSpPr>
        <p:spPr>
          <a:xfrm>
            <a:off x="6293950" y="1830950"/>
            <a:ext cx="2806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로지스틱 회귀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Class : </a:t>
            </a: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Up / Down</a:t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9" name="Google Shape;439;p43"/>
          <p:cNvGrpSpPr/>
          <p:nvPr/>
        </p:nvGrpSpPr>
        <p:grpSpPr>
          <a:xfrm>
            <a:off x="6457075" y="1126375"/>
            <a:ext cx="2336400" cy="400200"/>
            <a:chOff x="6533275" y="1888375"/>
            <a:chExt cx="2336400" cy="400200"/>
          </a:xfrm>
        </p:grpSpPr>
        <p:sp>
          <p:nvSpPr>
            <p:cNvPr id="440" name="Google Shape;440;p43"/>
            <p:cNvSpPr/>
            <p:nvPr/>
          </p:nvSpPr>
          <p:spPr>
            <a:xfrm>
              <a:off x="6533275" y="1924525"/>
              <a:ext cx="2336400" cy="3279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3"/>
            <p:cNvSpPr txBox="1"/>
            <p:nvPr/>
          </p:nvSpPr>
          <p:spPr>
            <a:xfrm>
              <a:off x="681062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머신러닝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42" name="Google Shape;442;p43"/>
          <p:cNvSpPr/>
          <p:nvPr/>
        </p:nvSpPr>
        <p:spPr>
          <a:xfrm>
            <a:off x="3042150" y="2330300"/>
            <a:ext cx="2568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6037100" y="2101700"/>
            <a:ext cx="2568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3293375" y="3388900"/>
            <a:ext cx="2738100" cy="148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3"/>
          <p:cNvSpPr txBox="1"/>
          <p:nvPr/>
        </p:nvSpPr>
        <p:spPr>
          <a:xfrm>
            <a:off x="3259026" y="3718075"/>
            <a:ext cx="296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비지도학습 - </a:t>
            </a:r>
            <a:r>
              <a:rPr b="1" lang="ko">
                <a:solidFill>
                  <a:srgbClr val="113687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감성사전</a:t>
            </a:r>
            <a:endParaRPr b="1">
              <a:solidFill>
                <a:srgbClr val="113687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Class : </a:t>
            </a:r>
            <a:r>
              <a:rPr b="1" lang="ko">
                <a:solidFill>
                  <a:srgbClr val="113687"/>
                </a:solidFill>
              </a:rPr>
              <a:t>Pos / Neg</a:t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6" name="Google Shape;446;p43"/>
          <p:cNvGrpSpPr/>
          <p:nvPr/>
        </p:nvGrpSpPr>
        <p:grpSpPr>
          <a:xfrm>
            <a:off x="3472300" y="3235075"/>
            <a:ext cx="2336400" cy="400200"/>
            <a:chOff x="3477925" y="1888375"/>
            <a:chExt cx="2336400" cy="400200"/>
          </a:xfrm>
        </p:grpSpPr>
        <p:sp>
          <p:nvSpPr>
            <p:cNvPr id="447" name="Google Shape;447;p43"/>
            <p:cNvSpPr/>
            <p:nvPr/>
          </p:nvSpPr>
          <p:spPr>
            <a:xfrm>
              <a:off x="347792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3"/>
            <p:cNvSpPr txBox="1"/>
            <p:nvPr/>
          </p:nvSpPr>
          <p:spPr>
            <a:xfrm>
              <a:off x="375527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감성 분석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49" name="Google Shape;449;p43"/>
          <p:cNvSpPr/>
          <p:nvPr/>
        </p:nvSpPr>
        <p:spPr>
          <a:xfrm>
            <a:off x="3036525" y="3677000"/>
            <a:ext cx="2568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3"/>
          <p:cNvSpPr/>
          <p:nvPr/>
        </p:nvSpPr>
        <p:spPr>
          <a:xfrm>
            <a:off x="6273200" y="3388900"/>
            <a:ext cx="2662200" cy="148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3"/>
          <p:cNvSpPr txBox="1"/>
          <p:nvPr/>
        </p:nvSpPr>
        <p:spPr>
          <a:xfrm>
            <a:off x="6217151" y="3718075"/>
            <a:ext cx="296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감성 분류 결과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와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‘Change(변동률)’ </a:t>
            </a: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상승 하락</a:t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예측 정확도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계산</a:t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2" name="Google Shape;452;p43"/>
          <p:cNvGrpSpPr/>
          <p:nvPr/>
        </p:nvGrpSpPr>
        <p:grpSpPr>
          <a:xfrm>
            <a:off x="6452125" y="3235075"/>
            <a:ext cx="2336400" cy="400200"/>
            <a:chOff x="3477925" y="1888375"/>
            <a:chExt cx="2336400" cy="400200"/>
          </a:xfrm>
        </p:grpSpPr>
        <p:sp>
          <p:nvSpPr>
            <p:cNvPr id="453" name="Google Shape;453;p43"/>
            <p:cNvSpPr/>
            <p:nvPr/>
          </p:nvSpPr>
          <p:spPr>
            <a:xfrm>
              <a:off x="3477925" y="1924525"/>
              <a:ext cx="2336400" cy="3279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3"/>
            <p:cNvSpPr txBox="1"/>
            <p:nvPr/>
          </p:nvSpPr>
          <p:spPr>
            <a:xfrm>
              <a:off x="3678325" y="1888375"/>
              <a:ext cx="193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감성 스코어 정확도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5" name="Google Shape;4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TF-IDF 기반 분류</a:t>
            </a:r>
            <a:r>
              <a:rPr lang="ko"/>
              <a:t> 분석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4750323" y="1145750"/>
            <a:ext cx="2114400" cy="74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62" name="Google Shape;462;p44"/>
          <p:cNvSpPr/>
          <p:nvPr/>
        </p:nvSpPr>
        <p:spPr>
          <a:xfrm>
            <a:off x="2371475" y="1145750"/>
            <a:ext cx="2175000" cy="74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63" name="Google Shape;463;p44"/>
          <p:cNvSpPr txBox="1"/>
          <p:nvPr/>
        </p:nvSpPr>
        <p:spPr>
          <a:xfrm>
            <a:off x="4750328" y="1309116"/>
            <a:ext cx="2229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ko" sz="1000">
                <a:latin typeface="Roboto"/>
                <a:ea typeface="Roboto"/>
                <a:cs typeface="Roboto"/>
                <a:sym typeface="Roboto"/>
              </a:rPr>
              <a:t>로지스틱 회귀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Roboto"/>
                <a:ea typeface="Roboto"/>
                <a:cs typeface="Roboto"/>
                <a:sym typeface="Roboto"/>
              </a:rPr>
              <a:t>Class : Up / Down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2164075" y="1272400"/>
            <a:ext cx="243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7151" lvl="0" marL="360000" rtl="0" algn="l">
              <a:spcBef>
                <a:spcPts val="0"/>
              </a:spcBef>
              <a:spcAft>
                <a:spcPts val="0"/>
              </a:spcAft>
              <a:buSzPts val="900"/>
              <a:buFont typeface="Roboto"/>
              <a:buChar char="●"/>
            </a:pPr>
            <a:r>
              <a:rPr lang="ko" sz="900">
                <a:latin typeface="Roboto"/>
                <a:ea typeface="Roboto"/>
                <a:cs typeface="Roboto"/>
                <a:sym typeface="Roboto"/>
              </a:rPr>
              <a:t>BOW (Bag of Words)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142875" lvl="1" marL="540000" rtl="0" algn="l">
              <a:spcBef>
                <a:spcPts val="0"/>
              </a:spcBef>
              <a:spcAft>
                <a:spcPts val="0"/>
              </a:spcAft>
              <a:buSzPts val="900"/>
              <a:buFont typeface="Roboto"/>
              <a:buChar char="○"/>
            </a:pPr>
            <a:r>
              <a:rPr lang="ko" sz="900">
                <a:latin typeface="Roboto"/>
                <a:ea typeface="Roboto"/>
                <a:cs typeface="Roboto"/>
                <a:sym typeface="Roboto"/>
              </a:rPr>
              <a:t>문서의 모든 단어에 빈도 값  부여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149225" lvl="1" marL="5400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b="1" lang="ko" sz="1000">
                <a:latin typeface="Roboto"/>
                <a:ea typeface="Roboto"/>
                <a:cs typeface="Roboto"/>
                <a:sym typeface="Roboto"/>
              </a:rPr>
              <a:t>TF-IDF 방식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5" name="Google Shape;465;p44"/>
          <p:cNvGrpSpPr/>
          <p:nvPr/>
        </p:nvGrpSpPr>
        <p:grpSpPr>
          <a:xfrm>
            <a:off x="2513326" y="1027012"/>
            <a:ext cx="1855569" cy="323195"/>
            <a:chOff x="3477925" y="1888375"/>
            <a:chExt cx="2336400" cy="535800"/>
          </a:xfrm>
        </p:grpSpPr>
        <p:sp>
          <p:nvSpPr>
            <p:cNvPr id="466" name="Google Shape;466;p44"/>
            <p:cNvSpPr/>
            <p:nvPr/>
          </p:nvSpPr>
          <p:spPr>
            <a:xfrm>
              <a:off x="3477925" y="19923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67" name="Google Shape;467;p44"/>
            <p:cNvSpPr txBox="1"/>
            <p:nvPr/>
          </p:nvSpPr>
          <p:spPr>
            <a:xfrm>
              <a:off x="3755275" y="1888375"/>
              <a:ext cx="1781700" cy="53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피처 벡터화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8" name="Google Shape;468;p44"/>
          <p:cNvGrpSpPr/>
          <p:nvPr/>
        </p:nvGrpSpPr>
        <p:grpSpPr>
          <a:xfrm>
            <a:off x="4879360" y="1027012"/>
            <a:ext cx="1855569" cy="323195"/>
            <a:chOff x="6533275" y="1888375"/>
            <a:chExt cx="2336400" cy="535800"/>
          </a:xfrm>
        </p:grpSpPr>
        <p:sp>
          <p:nvSpPr>
            <p:cNvPr id="469" name="Google Shape;469;p44"/>
            <p:cNvSpPr/>
            <p:nvPr/>
          </p:nvSpPr>
          <p:spPr>
            <a:xfrm>
              <a:off x="6533275" y="19923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0" name="Google Shape;470;p44"/>
            <p:cNvSpPr txBox="1"/>
            <p:nvPr/>
          </p:nvSpPr>
          <p:spPr>
            <a:xfrm>
              <a:off x="6810625" y="1888375"/>
              <a:ext cx="1781700" cy="53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분석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1" name="Google Shape;471;p44"/>
          <p:cNvSpPr/>
          <p:nvPr/>
        </p:nvSpPr>
        <p:spPr>
          <a:xfrm>
            <a:off x="4546316" y="1462950"/>
            <a:ext cx="204000" cy="17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713" y="2073000"/>
            <a:ext cx="5050574" cy="27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감성</a:t>
            </a:r>
            <a:r>
              <a:rPr lang="ko"/>
              <a:t>사전 -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KOSELF</a:t>
            </a:r>
            <a:r>
              <a:rPr lang="ko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KOrean SEntiment Lexicon for Finance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79" name="Google Shape;479;p45"/>
          <p:cNvGrpSpPr/>
          <p:nvPr/>
        </p:nvGrpSpPr>
        <p:grpSpPr>
          <a:xfrm>
            <a:off x="1816005" y="955460"/>
            <a:ext cx="5352882" cy="3632192"/>
            <a:chOff x="3152400" y="898200"/>
            <a:chExt cx="4200975" cy="3000324"/>
          </a:xfrm>
        </p:grpSpPr>
        <p:pic>
          <p:nvPicPr>
            <p:cNvPr id="480" name="Google Shape;480;p45"/>
            <p:cNvPicPr preferRelativeResize="0"/>
            <p:nvPr/>
          </p:nvPicPr>
          <p:blipFill rotWithShape="1">
            <a:blip r:embed="rId4">
              <a:alphaModFix/>
            </a:blip>
            <a:srcRect b="72444" l="0" r="0" t="0"/>
            <a:stretch/>
          </p:blipFill>
          <p:spPr>
            <a:xfrm>
              <a:off x="3152400" y="898200"/>
              <a:ext cx="4200975" cy="112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45"/>
            <p:cNvPicPr preferRelativeResize="0"/>
            <p:nvPr/>
          </p:nvPicPr>
          <p:blipFill rotWithShape="1">
            <a:blip r:embed="rId4">
              <a:alphaModFix/>
            </a:blip>
            <a:srcRect b="0" l="0" r="0" t="54250"/>
            <a:stretch/>
          </p:blipFill>
          <p:spPr>
            <a:xfrm>
              <a:off x="3152400" y="2026000"/>
              <a:ext cx="4200975" cy="18725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2" name="Google Shape;482;p45"/>
          <p:cNvSpPr txBox="1"/>
          <p:nvPr/>
        </p:nvSpPr>
        <p:spPr>
          <a:xfrm>
            <a:off x="0" y="4797300"/>
            <a:ext cx="6555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l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양철원, 조수지, 김흥규. (2021). 기업 재무분석을 위한 한국어 감성사전 구축. 한국증권학회지, 50(2), 135-170.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6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감성사전 제작</a:t>
            </a:r>
            <a:endParaRPr/>
          </a:p>
        </p:txBody>
      </p:sp>
      <p:pic>
        <p:nvPicPr>
          <p:cNvPr id="489" name="Google Shape;489;p46"/>
          <p:cNvPicPr preferRelativeResize="0"/>
          <p:nvPr/>
        </p:nvPicPr>
        <p:blipFill rotWithShape="1">
          <a:blip r:embed="rId3">
            <a:alphaModFix/>
          </a:blip>
          <a:srcRect b="0" l="0" r="12064" t="0"/>
          <a:stretch/>
        </p:blipFill>
        <p:spPr>
          <a:xfrm>
            <a:off x="271025" y="898200"/>
            <a:ext cx="3683545" cy="13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401" y="898200"/>
            <a:ext cx="4310950" cy="188386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6"/>
          <p:cNvSpPr txBox="1"/>
          <p:nvPr/>
        </p:nvSpPr>
        <p:spPr>
          <a:xfrm>
            <a:off x="4362375" y="3076850"/>
            <a:ext cx="4311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① 연도-매체별 뉴스 데이터 로드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② 휴장일(주말 및 공휴일) 처리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③ 뉴스 기사별 단어 Tokenizing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2" name="Google Shape;49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27375"/>
            <a:ext cx="3544075" cy="27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감성사전 제작</a:t>
            </a:r>
            <a:endParaRPr/>
          </a:p>
        </p:txBody>
      </p:sp>
      <p:pic>
        <p:nvPicPr>
          <p:cNvPr id="499" name="Google Shape;4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8200"/>
            <a:ext cx="4556720" cy="40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520" y="898200"/>
            <a:ext cx="4130080" cy="24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7"/>
          <p:cNvSpPr txBox="1"/>
          <p:nvPr/>
        </p:nvSpPr>
        <p:spPr>
          <a:xfrm>
            <a:off x="-4465012" y="1011125"/>
            <a:ext cx="4311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KOSELF 감성사전의 단어와 뉴스 기사에서 토큰화한 단어들 간의 Cosine 유사도 확인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→ FastText 라이브러리의 한국어 모델 사용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→ 유사도가 0.5 이상인 단어를 추출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→ 종목별 감성사전 ver1.0 구축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2" name="Google Shape;50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03" name="Google Shape;503;p47"/>
          <p:cNvSpPr txBox="1"/>
          <p:nvPr/>
        </p:nvSpPr>
        <p:spPr>
          <a:xfrm>
            <a:off x="4843425" y="3981750"/>
            <a:ext cx="422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1. FastText 한글 모델 단어 중 KOSELF 단어와 유사도 비교 -&gt; 높은 단어 상위 각 10개를 추가 감성사전 ver1.0 구축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2. 크롤링 뉴스 데이터 안의 단어와 KOSELF 단어의 유사도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-&gt; 유사도가 0.5인 단어를 추가 종목별 감성사전 ver1.0 구축</a:t>
            </a:r>
            <a:endParaRPr b="1" sz="1200"/>
          </a:p>
        </p:txBody>
      </p:sp>
      <p:sp>
        <p:nvSpPr>
          <p:cNvPr id="504" name="Google Shape;504;p47"/>
          <p:cNvSpPr txBox="1"/>
          <p:nvPr/>
        </p:nvSpPr>
        <p:spPr>
          <a:xfrm>
            <a:off x="4752963" y="3333750"/>
            <a:ext cx="4311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KOSELF 감성사전의 단어와 뉴스 기사에서 토큰화한 단어들 간의 Cosine 유사도 확인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"/>
          <p:cNvSpPr txBox="1"/>
          <p:nvPr>
            <p:ph type="title"/>
          </p:nvPr>
        </p:nvSpPr>
        <p:spPr>
          <a:xfrm>
            <a:off x="303275" y="44505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100">
                <a:solidFill>
                  <a:schemeClr val="lt1"/>
                </a:solidFill>
              </a:rPr>
              <a:t>Giro Dic</a:t>
            </a:r>
            <a:endParaRPr b="1" sz="6100">
              <a:solidFill>
                <a:schemeClr val="lt1"/>
              </a:solidFill>
            </a:endParaRPr>
          </a:p>
        </p:txBody>
      </p:sp>
      <p:sp>
        <p:nvSpPr>
          <p:cNvPr id="510" name="Google Shape;510;p48"/>
          <p:cNvSpPr txBox="1"/>
          <p:nvPr>
            <p:ph type="title"/>
          </p:nvPr>
        </p:nvSpPr>
        <p:spPr>
          <a:xfrm>
            <a:off x="413625" y="2571750"/>
            <a:ext cx="58344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EFEFEF"/>
                </a:solidFill>
              </a:rPr>
              <a:t>주식 예측 분석을 위한 감성 사전 </a:t>
            </a:r>
            <a:endParaRPr b="1" sz="2100">
              <a:solidFill>
                <a:srgbClr val="EFEFEF"/>
              </a:solidFill>
            </a:endParaRPr>
          </a:p>
        </p:txBody>
      </p:sp>
      <p:sp>
        <p:nvSpPr>
          <p:cNvPr id="511" name="Google Shape;5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035" y="2320674"/>
            <a:ext cx="1256722" cy="76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425" y="2320672"/>
            <a:ext cx="1256722" cy="91857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9"/>
          <p:cNvSpPr txBox="1"/>
          <p:nvPr/>
        </p:nvSpPr>
        <p:spPr>
          <a:xfrm>
            <a:off x="544038" y="1751734"/>
            <a:ext cx="479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출처 : 김현중 외 3인, 「온라인 뉴스 기사를 활용한 경제심리보조지수 개발」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9" name="Google Shape;5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00" y="909125"/>
            <a:ext cx="47910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156" y="2320687"/>
            <a:ext cx="1173369" cy="194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6247" y="2320671"/>
            <a:ext cx="1055338" cy="205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9"/>
          <p:cNvPicPr preferRelativeResize="0"/>
          <p:nvPr/>
        </p:nvPicPr>
        <p:blipFill rotWithShape="1">
          <a:blip r:embed="rId8">
            <a:alphaModFix/>
          </a:blip>
          <a:srcRect b="0" l="43489" r="35809" t="53774"/>
          <a:stretch/>
        </p:blipFill>
        <p:spPr>
          <a:xfrm>
            <a:off x="592300" y="2320675"/>
            <a:ext cx="1495575" cy="15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9"/>
          <p:cNvSpPr/>
          <p:nvPr/>
        </p:nvSpPr>
        <p:spPr>
          <a:xfrm rot="5400000">
            <a:off x="2031320" y="3141050"/>
            <a:ext cx="546300" cy="2014200"/>
          </a:xfrm>
          <a:prstGeom prst="bentUpArrow">
            <a:avLst>
              <a:gd fmla="val 15772" name="adj1"/>
              <a:gd fmla="val 25000" name="adj2"/>
              <a:gd fmla="val 26517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36606" y="491100"/>
            <a:ext cx="2834068" cy="7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51500" y="1319175"/>
            <a:ext cx="1545966" cy="4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9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감성 분석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7" name="Google Shape;527;p49"/>
          <p:cNvPicPr preferRelativeResize="0"/>
          <p:nvPr/>
        </p:nvPicPr>
        <p:blipFill rotWithShape="1">
          <a:blip r:embed="rId8">
            <a:alphaModFix/>
          </a:blip>
          <a:srcRect b="0" l="84926" r="0" t="53774"/>
          <a:stretch/>
        </p:blipFill>
        <p:spPr>
          <a:xfrm>
            <a:off x="2087863" y="2320675"/>
            <a:ext cx="1089013" cy="15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2781" y="491100"/>
            <a:ext cx="2834068" cy="7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87675" y="1319175"/>
            <a:ext cx="1545966" cy="4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solidFill>
                  <a:schemeClr val="lt1"/>
                </a:solidFill>
              </a:rPr>
              <a:t>LSTM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536" name="Google Shape;536;p50"/>
          <p:cNvSpPr txBox="1"/>
          <p:nvPr>
            <p:ph idx="4294967295" type="body"/>
          </p:nvPr>
        </p:nvSpPr>
        <p:spPr>
          <a:xfrm>
            <a:off x="311700" y="1342050"/>
            <a:ext cx="6058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기업 주가 및 재무 정보를 이용한 시계열 예측</a:t>
            </a:r>
            <a:endParaRPr b="1" sz="1600">
              <a:solidFill>
                <a:srgbClr val="D9D9D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>
            <p:ph type="title"/>
          </p:nvPr>
        </p:nvSpPr>
        <p:spPr>
          <a:xfrm>
            <a:off x="167925" y="1027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51"/>
          <p:cNvPicPr preferRelativeResize="0"/>
          <p:nvPr/>
        </p:nvPicPr>
        <p:blipFill rotWithShape="1">
          <a:blip r:embed="rId3">
            <a:alphaModFix/>
          </a:blip>
          <a:srcRect b="2171" l="997" r="1202" t="0"/>
          <a:stretch/>
        </p:blipFill>
        <p:spPr>
          <a:xfrm>
            <a:off x="258700" y="2225050"/>
            <a:ext cx="4044075" cy="291843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1"/>
          <p:cNvSpPr txBox="1"/>
          <p:nvPr/>
        </p:nvSpPr>
        <p:spPr>
          <a:xfrm>
            <a:off x="167925" y="901025"/>
            <a:ext cx="8647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LSTM을 시행하기 전에 날짜기반으로 종가만 예측하는 모델과 재무지표를 포함한 데이터로 종가를 예측하는 모델을 시행 해보고 결과를 비교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확인 결과 재무지표를 포함한 데이터가 더 정밀하게 예측하는 것으로 보임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window 사이즈 == &gt; 12일 기준으로 shift 진행, feature = 12개(주식정보 + 재무지표) * 12일 = 144개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51"/>
          <p:cNvSpPr txBox="1"/>
          <p:nvPr/>
        </p:nvSpPr>
        <p:spPr>
          <a:xfrm>
            <a:off x="0" y="1917450"/>
            <a:ext cx="42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주식정보_LSTM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51"/>
          <p:cNvSpPr txBox="1"/>
          <p:nvPr/>
        </p:nvSpPr>
        <p:spPr>
          <a:xfrm>
            <a:off x="4435800" y="1917450"/>
            <a:ext cx="42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주식정보+재무지표_LSTM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7" name="Google Shape;5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550" y="2219265"/>
            <a:ext cx="4044076" cy="293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구성원 및 역할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50" y="2034350"/>
            <a:ext cx="1503350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175" y="2148950"/>
            <a:ext cx="1604125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925" y="2123700"/>
            <a:ext cx="1442100" cy="14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6">
            <a:alphaModFix/>
          </a:blip>
          <a:srcRect b="0" l="0" r="58790" t="0"/>
          <a:stretch/>
        </p:blipFill>
        <p:spPr>
          <a:xfrm>
            <a:off x="7246825" y="1982925"/>
            <a:ext cx="1503350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6525" y="2125051"/>
            <a:ext cx="1442100" cy="14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515825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정길종(팀장)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005053" y="3681400"/>
            <a:ext cx="14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김형림(부팀장)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955313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윤보람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7592688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채길호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2514638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인태우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984325" y="1166100"/>
            <a:ext cx="187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DE</a:t>
            </a:r>
            <a:endParaRPr b="1" sz="40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5324625" y="1166100"/>
            <a:ext cx="187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DS</a:t>
            </a:r>
            <a:endParaRPr b="1" sz="40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0" y="2075699"/>
            <a:ext cx="4735099" cy="202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649" y="2075700"/>
            <a:ext cx="4012200" cy="254264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2"/>
          <p:cNvSpPr txBox="1"/>
          <p:nvPr/>
        </p:nvSpPr>
        <p:spPr>
          <a:xfrm>
            <a:off x="55300" y="988775"/>
            <a:ext cx="86478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재무정보 추가 함수 구성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ko" sz="1050">
                <a:solidFill>
                  <a:srgbClr val="0000FF"/>
                </a:solidFill>
                <a:highlight>
                  <a:srgbClr val="F7F7F7"/>
                </a:highlight>
              </a:rPr>
              <a:t>pykrx</a:t>
            </a:r>
            <a:r>
              <a:rPr b="1" lang="ko" sz="1050">
                <a:solidFill>
                  <a:srgbClr val="333333"/>
                </a:solidFill>
                <a:highlight>
                  <a:srgbClr val="F7F7F7"/>
                </a:highlight>
              </a:rPr>
              <a:t>의 </a:t>
            </a:r>
            <a:r>
              <a:rPr lang="ko" sz="1100">
                <a:solidFill>
                  <a:srgbClr val="333333"/>
                </a:solidFill>
                <a:highlight>
                  <a:srgbClr val="F7F7F7"/>
                </a:highlight>
              </a:rPr>
              <a:t>get_market_fundamental_by_date를 통해 재무지표를 가져오고,</a:t>
            </a:r>
            <a:endParaRPr sz="110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33333"/>
                </a:solidFill>
                <a:highlight>
                  <a:srgbClr val="F7F7F7"/>
                </a:highlight>
              </a:rPr>
              <a:t>- </a:t>
            </a:r>
            <a:r>
              <a:rPr b="1" lang="ko" sz="1050">
                <a:solidFill>
                  <a:srgbClr val="0000FF"/>
                </a:solidFill>
                <a:highlight>
                  <a:srgbClr val="F7F7F7"/>
                </a:highlight>
              </a:rPr>
              <a:t>FinanceDataReader</a:t>
            </a:r>
            <a:r>
              <a:rPr b="1" lang="ko" sz="1050">
                <a:solidFill>
                  <a:srgbClr val="333333"/>
                </a:solidFill>
                <a:highlight>
                  <a:srgbClr val="F7F7F7"/>
                </a:highlight>
              </a:rPr>
              <a:t>의  </a:t>
            </a:r>
            <a:r>
              <a:rPr lang="ko" sz="1050">
                <a:solidFill>
                  <a:srgbClr val="333333"/>
                </a:solidFill>
                <a:highlight>
                  <a:srgbClr val="F7F7F7"/>
                </a:highlight>
              </a:rPr>
              <a:t>DataReader를 통해서 주식 정보를 가져와서 두 데이터셋을 합쳐 새로운 데이터 셋을 구성</a:t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00FF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00FF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52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7" name="Google Shape;55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0" y="1606525"/>
            <a:ext cx="3542700" cy="19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3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4" name="Google Shape;564;p53"/>
          <p:cNvSpPr txBox="1"/>
          <p:nvPr/>
        </p:nvSpPr>
        <p:spPr>
          <a:xfrm>
            <a:off x="0" y="745800"/>
            <a:ext cx="86478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재무정보를 추가한 데이터로 5개의 업종 LSTM 실행 후 RMSE 결과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산점도가 선형에 가까울 수록 예측 정확도가 좋다. → x : 실제값, y : 예측값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00FF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0000FF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5" name="Google Shape;5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350" y="2888650"/>
            <a:ext cx="2098650" cy="14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2475" y="1401000"/>
            <a:ext cx="2240050" cy="1546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p53"/>
          <p:cNvCxnSpPr>
            <a:endCxn id="566" idx="1"/>
          </p:cNvCxnSpPr>
          <p:nvPr/>
        </p:nvCxnSpPr>
        <p:spPr>
          <a:xfrm>
            <a:off x="3464475" y="1845504"/>
            <a:ext cx="378000" cy="32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68" name="Google Shape;568;p53"/>
          <p:cNvCxnSpPr>
            <a:stCxn id="562" idx="3"/>
            <a:endCxn id="565" idx="1"/>
          </p:cNvCxnSpPr>
          <p:nvPr/>
        </p:nvCxnSpPr>
        <p:spPr>
          <a:xfrm>
            <a:off x="3598000" y="2571738"/>
            <a:ext cx="369300" cy="10527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9" name="Google Shape;56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7000" y="1401012"/>
            <a:ext cx="2240050" cy="1563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p53"/>
          <p:cNvCxnSpPr>
            <a:endCxn id="569" idx="1"/>
          </p:cNvCxnSpPr>
          <p:nvPr/>
        </p:nvCxnSpPr>
        <p:spPr>
          <a:xfrm flipH="1" rot="10800000">
            <a:off x="3555000" y="2182631"/>
            <a:ext cx="2772000" cy="71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1" name="Google Shape;57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5350" y="2964250"/>
            <a:ext cx="1966624" cy="1366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53"/>
          <p:cNvCxnSpPr>
            <a:endCxn id="571" idx="1"/>
          </p:cNvCxnSpPr>
          <p:nvPr/>
        </p:nvCxnSpPr>
        <p:spPr>
          <a:xfrm>
            <a:off x="3600350" y="3010362"/>
            <a:ext cx="2835000" cy="6372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3" name="Google Shape;573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8700" y="3710488"/>
            <a:ext cx="2098650" cy="13939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53"/>
          <p:cNvCxnSpPr>
            <a:endCxn id="573" idx="1"/>
          </p:cNvCxnSpPr>
          <p:nvPr/>
        </p:nvCxnSpPr>
        <p:spPr>
          <a:xfrm>
            <a:off x="1134600" y="3418956"/>
            <a:ext cx="734100" cy="9885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solidFill>
                  <a:schemeClr val="lt1"/>
                </a:solidFill>
              </a:rPr>
              <a:t>Machine Learning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581" name="Google Shape;581;p54"/>
          <p:cNvSpPr txBox="1"/>
          <p:nvPr>
            <p:ph idx="4294967295" type="body"/>
          </p:nvPr>
        </p:nvSpPr>
        <p:spPr>
          <a:xfrm>
            <a:off x="311700" y="1614350"/>
            <a:ext cx="6058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lt1"/>
                </a:solidFill>
              </a:rPr>
              <a:t>주가 정보를 이용해서 </a:t>
            </a:r>
            <a:r>
              <a:rPr lang="ko" sz="1400">
                <a:solidFill>
                  <a:schemeClr val="lt1"/>
                </a:solidFill>
              </a:rPr>
              <a:t>대표적인 시계열 모델인 ARIMA 모델과 FbProphet 모델을 통한 시계열 예측을 진행</a:t>
            </a:r>
            <a:endParaRPr b="1" sz="1600">
              <a:solidFill>
                <a:schemeClr val="lt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"/>
          <p:cNvSpPr txBox="1"/>
          <p:nvPr>
            <p:ph type="title"/>
          </p:nvPr>
        </p:nvSpPr>
        <p:spPr>
          <a:xfrm>
            <a:off x="175575" y="773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ARIMA</a:t>
            </a:r>
            <a:endParaRPr/>
          </a:p>
        </p:txBody>
      </p:sp>
      <p:sp>
        <p:nvSpPr>
          <p:cNvPr id="588" name="Google Shape;588;p55"/>
          <p:cNvSpPr txBox="1"/>
          <p:nvPr/>
        </p:nvSpPr>
        <p:spPr>
          <a:xfrm>
            <a:off x="167925" y="901025"/>
            <a:ext cx="8647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데이터의 정상성을 확인 하기위해서 업종별로 </a:t>
            </a:r>
            <a:r>
              <a:rPr lang="ko" sz="1600">
                <a:latin typeface="Roboto"/>
                <a:ea typeface="Roboto"/>
                <a:cs typeface="Roboto"/>
                <a:sym typeface="Roboto"/>
              </a:rPr>
              <a:t>종가 그래프, </a:t>
            </a:r>
            <a:r>
              <a:rPr lang="ko" sz="1600">
                <a:latin typeface="Roboto"/>
                <a:ea typeface="Roboto"/>
                <a:cs typeface="Roboto"/>
                <a:sym typeface="Roboto"/>
              </a:rPr>
              <a:t>acf그래프와 pacf 그래프 를 확인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>
                <a:highlight>
                  <a:srgbClr val="FFFFFF"/>
                </a:highlight>
              </a:rPr>
              <a:t>Augmented Dickey-Fuller Test를 통해 적절한 차분 수를 선정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55"/>
          <p:cNvSpPr txBox="1"/>
          <p:nvPr/>
        </p:nvSpPr>
        <p:spPr>
          <a:xfrm>
            <a:off x="4898175" y="1714875"/>
            <a:ext cx="3267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FFFF"/>
                </a:highlight>
              </a:rPr>
              <a:t>Augmented Dickey-Fuller Test를 통해서 시계열 정상성 검정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590" name="Google Shape;5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25" y="1800225"/>
            <a:ext cx="2071360" cy="32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175" y="2400375"/>
            <a:ext cx="31718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5"/>
          <p:cNvSpPr/>
          <p:nvPr/>
        </p:nvSpPr>
        <p:spPr>
          <a:xfrm>
            <a:off x="5882925" y="3083925"/>
            <a:ext cx="964500" cy="289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5"/>
          <p:cNvSpPr txBox="1"/>
          <p:nvPr/>
        </p:nvSpPr>
        <p:spPr>
          <a:xfrm>
            <a:off x="6685675" y="3028425"/>
            <a:ext cx="20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highlight>
                  <a:srgbClr val="FFFFFF"/>
                </a:highlight>
              </a:rPr>
              <a:t>로그 변환과 차분 진행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9851" y="1816753"/>
            <a:ext cx="1962149" cy="317836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5"/>
          <p:cNvSpPr/>
          <p:nvPr/>
        </p:nvSpPr>
        <p:spPr>
          <a:xfrm>
            <a:off x="2190285" y="2893566"/>
            <a:ext cx="308100" cy="81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8174" y="3538150"/>
            <a:ext cx="36480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6"/>
          <p:cNvSpPr txBox="1"/>
          <p:nvPr>
            <p:ph type="title"/>
          </p:nvPr>
        </p:nvSpPr>
        <p:spPr>
          <a:xfrm>
            <a:off x="175575" y="773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ARIMA</a:t>
            </a:r>
            <a:endParaRPr/>
          </a:p>
        </p:txBody>
      </p:sp>
      <p:sp>
        <p:nvSpPr>
          <p:cNvPr id="603" name="Google Shape;603;p56"/>
          <p:cNvSpPr txBox="1"/>
          <p:nvPr/>
        </p:nvSpPr>
        <p:spPr>
          <a:xfrm>
            <a:off x="167925" y="901025"/>
            <a:ext cx="86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AR, MA 차수를 변경하면서 적절한 모델 선택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4" name="Google Shape;6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25" y="1618125"/>
            <a:ext cx="4279050" cy="34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6"/>
          <p:cNvSpPr txBox="1"/>
          <p:nvPr/>
        </p:nvSpPr>
        <p:spPr>
          <a:xfrm>
            <a:off x="48375" y="1332125"/>
            <a:ext cx="545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Roboto"/>
                <a:ea typeface="Roboto"/>
                <a:cs typeface="Roboto"/>
                <a:sym typeface="Roboto"/>
              </a:rPr>
              <a:t>삼성전자의 경우 : const를 제외한 AR:2, 차분:1, MA:2일 때 유의한 결과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6" name="Google Shape;60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675" y="1618125"/>
            <a:ext cx="4369750" cy="34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6"/>
          <p:cNvSpPr/>
          <p:nvPr/>
        </p:nvSpPr>
        <p:spPr>
          <a:xfrm>
            <a:off x="4417960" y="2922778"/>
            <a:ext cx="308100" cy="81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6"/>
          <p:cNvSpPr/>
          <p:nvPr/>
        </p:nvSpPr>
        <p:spPr>
          <a:xfrm>
            <a:off x="2657500" y="2871800"/>
            <a:ext cx="600000" cy="1285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6"/>
          <p:cNvSpPr/>
          <p:nvPr/>
        </p:nvSpPr>
        <p:spPr>
          <a:xfrm>
            <a:off x="7214025" y="2871800"/>
            <a:ext cx="600000" cy="1285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7"/>
          <p:cNvSpPr txBox="1"/>
          <p:nvPr>
            <p:ph type="title"/>
          </p:nvPr>
        </p:nvSpPr>
        <p:spPr>
          <a:xfrm>
            <a:off x="175575" y="773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ARIMA</a:t>
            </a:r>
            <a:endParaRPr/>
          </a:p>
        </p:txBody>
      </p:sp>
      <p:pic>
        <p:nvPicPr>
          <p:cNvPr id="616" name="Google Shape;6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12" y="1556513"/>
            <a:ext cx="2485725" cy="155401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7"/>
          <p:cNvSpPr txBox="1"/>
          <p:nvPr/>
        </p:nvSpPr>
        <p:spPr>
          <a:xfrm>
            <a:off x="4322860" y="1502950"/>
            <a:ext cx="500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구성한 모델을 통해 10일 예측 결과 비교 및 RMSE</a:t>
            </a:r>
            <a:endParaRPr b="1" sz="1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57"/>
          <p:cNvSpPr txBox="1"/>
          <p:nvPr/>
        </p:nvSpPr>
        <p:spPr>
          <a:xfrm>
            <a:off x="1793775" y="913250"/>
            <a:ext cx="5900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마지막 10일을 예측하기 위한 Train, Test 분할 및 </a:t>
            </a:r>
            <a:r>
              <a:rPr lang="ko" sz="1600">
                <a:latin typeface="Roboto"/>
                <a:ea typeface="Roboto"/>
                <a:cs typeface="Roboto"/>
                <a:sym typeface="Roboto"/>
              </a:rPr>
              <a:t>학습 진행 결과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5, 10, 20일 중에 10일 구간이 RMSE가 가장 작음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9" name="Google Shape;6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00" y="957650"/>
            <a:ext cx="16954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00" y="3340401"/>
            <a:ext cx="2334754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5450" y="1804975"/>
            <a:ext cx="5390350" cy="318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0475" y="3615950"/>
            <a:ext cx="363255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6450" y="1012748"/>
            <a:ext cx="1138250" cy="51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24" name="Google Shape;624;p57"/>
          <p:cNvCxnSpPr>
            <a:endCxn id="623" idx="1"/>
          </p:cNvCxnSpPr>
          <p:nvPr/>
        </p:nvCxnSpPr>
        <p:spPr>
          <a:xfrm flipH="1" rot="10800000">
            <a:off x="6611450" y="1270398"/>
            <a:ext cx="1305000" cy="144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8"/>
          <p:cNvSpPr txBox="1"/>
          <p:nvPr>
            <p:ph type="title"/>
          </p:nvPr>
        </p:nvSpPr>
        <p:spPr>
          <a:xfrm>
            <a:off x="150975" y="830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FbProphet</a:t>
            </a:r>
            <a:endParaRPr/>
          </a:p>
        </p:txBody>
      </p:sp>
      <p:pic>
        <p:nvPicPr>
          <p:cNvPr id="631" name="Google Shape;6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850" y="1746625"/>
            <a:ext cx="4755225" cy="29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513" y="1746625"/>
            <a:ext cx="1482586" cy="29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8"/>
          <p:cNvSpPr/>
          <p:nvPr/>
        </p:nvSpPr>
        <p:spPr>
          <a:xfrm>
            <a:off x="6025650" y="2795625"/>
            <a:ext cx="183300" cy="90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8"/>
          <p:cNvSpPr txBox="1"/>
          <p:nvPr/>
        </p:nvSpPr>
        <p:spPr>
          <a:xfrm>
            <a:off x="230475" y="923950"/>
            <a:ext cx="85206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lang="ko" sz="1050">
                <a:highlight>
                  <a:srgbClr val="FFFFFF"/>
                </a:highlight>
              </a:rPr>
              <a:t>선형 회귀 방법인 ARIMA 모델의 단점을 극복하기 위해서 Additive 모델을 기반한 Prophet 시계열 모델을 사용해 보았다.</a:t>
            </a:r>
            <a:endParaRPr sz="1050"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lang="ko" sz="1050">
                <a:highlight>
                  <a:srgbClr val="FFFFFF"/>
                </a:highlight>
              </a:rPr>
              <a:t>Prophet은 시계열 데이터의 트렌드성(연간/월간/일간)을 예측하는 것에 초점이 </a:t>
            </a:r>
            <a:r>
              <a:rPr lang="ko" sz="1050">
                <a:highlight>
                  <a:srgbClr val="FFFFFF"/>
                </a:highlight>
              </a:rPr>
              <a:t>맞추어져 있다</a:t>
            </a:r>
            <a:endParaRPr sz="1050"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lang="ko" sz="1050">
                <a:highlight>
                  <a:srgbClr val="FFFFFF"/>
                </a:highlight>
              </a:rPr>
              <a:t>Prophet 모델을 사용하기 위해 데이터를 ds - y 형태로 전처리 해준다.</a:t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635" name="Google Shape;63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9"/>
          <p:cNvSpPr txBox="1"/>
          <p:nvPr>
            <p:ph type="title"/>
          </p:nvPr>
        </p:nvSpPr>
        <p:spPr>
          <a:xfrm>
            <a:off x="150975" y="830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FbProphet</a:t>
            </a:r>
            <a:endParaRPr/>
          </a:p>
        </p:txBody>
      </p:sp>
      <p:pic>
        <p:nvPicPr>
          <p:cNvPr id="641" name="Google Shape;6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50" y="2381700"/>
            <a:ext cx="3925451" cy="25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9"/>
          <p:cNvSpPr txBox="1"/>
          <p:nvPr/>
        </p:nvSpPr>
        <p:spPr>
          <a:xfrm>
            <a:off x="294800" y="881100"/>
            <a:ext cx="83313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1625" lvl="0" marL="4572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150"/>
              <a:buChar char="-"/>
            </a:pPr>
            <a:r>
              <a:rPr b="1" lang="ko" sz="1150">
                <a:highlight>
                  <a:srgbClr val="FFFFFF"/>
                </a:highlight>
              </a:rPr>
              <a:t>Prophet 하이퍼 파라미터 조정 및 모델 선정</a:t>
            </a:r>
            <a:endParaRPr b="1" sz="1150">
              <a:highlight>
                <a:srgbClr val="FFFFFF"/>
              </a:highlight>
            </a:endParaRPr>
          </a:p>
          <a:p>
            <a:pPr indent="-295275" lvl="0" marL="7366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ko" sz="1050">
                <a:highlight>
                  <a:srgbClr val="FFFFFF"/>
                </a:highlight>
              </a:rPr>
              <a:t>sesonality_mode: 연간, 월간, 주간, 일간 등의 트렌드성을 반영하는 것을 의미하는 파라미터</a:t>
            </a:r>
            <a:endParaRPr sz="1050">
              <a:highlight>
                <a:srgbClr val="FFFFFF"/>
              </a:highlight>
            </a:endParaRPr>
          </a:p>
          <a:p>
            <a:pPr indent="-295275" lvl="1" marL="1460500" marR="5461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ko" sz="1050">
                <a:highlight>
                  <a:srgbClr val="FFFFFF"/>
                </a:highlight>
              </a:rPr>
              <a:t>Additive는 데이터의 진폭이 일정함을 의미하고, Multiplicative는 데이터의 진폭이 점점 증가하거나 감소하는 것을 뜻함</a:t>
            </a:r>
            <a:endParaRPr sz="1050">
              <a:highlight>
                <a:srgbClr val="FFFFFF"/>
              </a:highlight>
            </a:endParaRPr>
          </a:p>
          <a:p>
            <a:pPr indent="-295275" lvl="0" marL="7366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Char char="●"/>
            </a:pPr>
            <a:r>
              <a:rPr lang="ko" sz="1050">
                <a:highlight>
                  <a:srgbClr val="FFFFFF"/>
                </a:highlight>
              </a:rPr>
              <a:t>changepoint_prior_scale: 트렌드가 변경되는 문맥을 반영하는 파라미터. 수치가 높을수록 모델은 과적합에 가까워진다.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3" name="Google Shape;64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400" y="2571750"/>
            <a:ext cx="3925451" cy="12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9"/>
          <p:cNvSpPr/>
          <p:nvPr/>
        </p:nvSpPr>
        <p:spPr>
          <a:xfrm>
            <a:off x="578625" y="2571750"/>
            <a:ext cx="3508500" cy="1746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5" name="Google Shape;645;p59"/>
          <p:cNvCxnSpPr>
            <a:endCxn id="646" idx="0"/>
          </p:cNvCxnSpPr>
          <p:nvPr/>
        </p:nvCxnSpPr>
        <p:spPr>
          <a:xfrm flipH="1" rot="10800000">
            <a:off x="3611025" y="2561025"/>
            <a:ext cx="4173900" cy="364500"/>
          </a:xfrm>
          <a:prstGeom prst="curvedConnector4">
            <a:avLst>
              <a:gd fmla="val 41977" name="adj1"/>
              <a:gd fmla="val 165329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Google Shape;646;p59"/>
          <p:cNvSpPr/>
          <p:nvPr/>
        </p:nvSpPr>
        <p:spPr>
          <a:xfrm>
            <a:off x="7115175" y="2561025"/>
            <a:ext cx="1339500" cy="289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9"/>
          <p:cNvSpPr/>
          <p:nvPr/>
        </p:nvSpPr>
        <p:spPr>
          <a:xfrm>
            <a:off x="5411400" y="3238350"/>
            <a:ext cx="2539800" cy="3192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59"/>
          <p:cNvCxnSpPr>
            <a:endCxn id="649" idx="0"/>
          </p:cNvCxnSpPr>
          <p:nvPr/>
        </p:nvCxnSpPr>
        <p:spPr>
          <a:xfrm rot="5400000">
            <a:off x="6298425" y="3853275"/>
            <a:ext cx="662400" cy="113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59"/>
          <p:cNvSpPr txBox="1"/>
          <p:nvPr/>
        </p:nvSpPr>
        <p:spPr>
          <a:xfrm>
            <a:off x="4473975" y="4241325"/>
            <a:ext cx="4197600" cy="581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Roboto"/>
                <a:ea typeface="Roboto"/>
                <a:cs typeface="Roboto"/>
                <a:sym typeface="Roboto"/>
              </a:rPr>
              <a:t>0.5, 0.6, 0.7 로 시행한 결과 0.6 이상이 넘어가면 과적합이 발생 → 0.6으로 선택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0"/>
          <p:cNvSpPr txBox="1"/>
          <p:nvPr>
            <p:ph type="title"/>
          </p:nvPr>
        </p:nvSpPr>
        <p:spPr>
          <a:xfrm>
            <a:off x="150975" y="830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FbProphet</a:t>
            </a:r>
            <a:endParaRPr/>
          </a:p>
        </p:txBody>
      </p:sp>
      <p:pic>
        <p:nvPicPr>
          <p:cNvPr id="656" name="Google Shape;6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25" y="2571750"/>
            <a:ext cx="3974300" cy="244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575" y="1143175"/>
            <a:ext cx="2902726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0"/>
          <p:cNvSpPr txBox="1"/>
          <p:nvPr/>
        </p:nvSpPr>
        <p:spPr>
          <a:xfrm>
            <a:off x="150975" y="923938"/>
            <a:ext cx="785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마지막 10일을 예측하기 </a:t>
            </a:r>
            <a:r>
              <a:rPr lang="ko" sz="1600">
                <a:latin typeface="Roboto"/>
                <a:ea typeface="Roboto"/>
                <a:cs typeface="Roboto"/>
                <a:sym typeface="Roboto"/>
              </a:rPr>
              <a:t>위한 Train, Test 분할 </a:t>
            </a:r>
            <a:r>
              <a:rPr lang="ko" sz="1600">
                <a:latin typeface="Roboto"/>
                <a:ea typeface="Roboto"/>
                <a:cs typeface="Roboto"/>
                <a:sym typeface="Roboto"/>
              </a:rPr>
              <a:t>및 학습 진행 결과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9" name="Google Shape;65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972" y="1793525"/>
            <a:ext cx="2768375" cy="21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0"/>
          <p:cNvSpPr txBox="1"/>
          <p:nvPr/>
        </p:nvSpPr>
        <p:spPr>
          <a:xfrm>
            <a:off x="42871" y="1446775"/>
            <a:ext cx="397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구성한 모델을 통해 10일 예측값 및 신뢰구간</a:t>
            </a:r>
            <a:endParaRPr b="1" sz="1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60"/>
          <p:cNvSpPr txBox="1"/>
          <p:nvPr/>
        </p:nvSpPr>
        <p:spPr>
          <a:xfrm>
            <a:off x="7064000" y="923950"/>
            <a:ext cx="108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트렌드 곡선</a:t>
            </a:r>
            <a:endParaRPr b="1" sz="11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60"/>
          <p:cNvSpPr txBox="1"/>
          <p:nvPr/>
        </p:nvSpPr>
        <p:spPr>
          <a:xfrm>
            <a:off x="3352700" y="2394750"/>
            <a:ext cx="15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모델 적합 결과</a:t>
            </a:r>
            <a:endParaRPr b="1" sz="11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703775"/>
            <a:ext cx="5881901" cy="3265899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1"/>
          <p:cNvSpPr txBox="1"/>
          <p:nvPr>
            <p:ph type="title"/>
          </p:nvPr>
        </p:nvSpPr>
        <p:spPr>
          <a:xfrm>
            <a:off x="150975" y="830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FbProphet</a:t>
            </a:r>
            <a:endParaRPr/>
          </a:p>
        </p:txBody>
      </p:sp>
      <p:sp>
        <p:nvSpPr>
          <p:cNvPr id="670" name="Google Shape;670;p61"/>
          <p:cNvSpPr txBox="1"/>
          <p:nvPr/>
        </p:nvSpPr>
        <p:spPr>
          <a:xfrm>
            <a:off x="150975" y="923938"/>
            <a:ext cx="785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마지막 10일을 예측하기 위한 Train, Test 분할 및 학습 진행 결과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1" name="Google Shape;67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650" y="2925350"/>
            <a:ext cx="4072875" cy="4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이슈 정리</a:t>
            </a:r>
            <a:endParaRPr/>
          </a:p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aphicFrame>
        <p:nvGraphicFramePr>
          <p:cNvPr id="113" name="Google Shape;113;p17"/>
          <p:cNvGraphicFramePr/>
          <p:nvPr/>
        </p:nvGraphicFramePr>
        <p:xfrm>
          <a:off x="29550" y="147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{356F108A-D090-49C8-9D4C-996FD277D3DF}</a:tableStyleId>
              </a:tblPr>
              <a:tblGrid>
                <a:gridCol w="247650"/>
                <a:gridCol w="352425"/>
                <a:gridCol w="666750"/>
                <a:gridCol w="666750"/>
                <a:gridCol w="3362325"/>
                <a:gridCol w="38481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2021. 9. 15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2021.9.15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장고 - 종목별 주가 그래프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2021. 9. 15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2021.9.15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종목 셀트리온 추가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8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2021. 9. 15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2021. 9. 15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3년치 데이터 사용 이유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유튜브 데이터가 생성되기 시작한 기간 고려 (ex. 삼프로tv 2019년 개설 등)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유튜브를 통해 주식 정보를 얻기 시작한 시기 고려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삼성 2018년 5월 액면분할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데이터 수집 이유 (2018년부터 지금까지)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1. 2018년 5월 삼성전자 액면분할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2. 2019년 삼프로tv 채널 개설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3. 2020년 코로나 고려한 기간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3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2021. 9. 17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유튜브 텍스트 전처리 계속 진행할 예정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기업과 관련되지 않은 것 같은 유튜브 스크립트가 불려오는 문제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슈카월드 종목 관련 동영상 수가 적어서 제외 고려중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빈도 전처리 필요 (후보 기법 : TF-IDF 등)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언어 습관 제거 (ex. 좋다, 이제 등?)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띄어쓰기 맞춤법 오류 -&gt; 형태소 분석 오류?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2021. 9. 17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유튜브 동영상 업로드 주기 및 동영상 수 부족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종목-채널 가장 마지막 동영상 스크립트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2021. 9. 17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2021. 9. 17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워드 클라우드 구현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메인 업종별 색상 구분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(감성 사전 어휘가 많으면 감성 사전 등록된 어휘로 보여주면 어떨까?)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3" y="790350"/>
            <a:ext cx="58007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2"/>
          <p:cNvSpPr txBox="1"/>
          <p:nvPr>
            <p:ph type="title"/>
          </p:nvPr>
        </p:nvSpPr>
        <p:spPr>
          <a:xfrm>
            <a:off x="150975" y="830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ARIMA &amp; </a:t>
            </a:r>
            <a:r>
              <a:rPr lang="ko"/>
              <a:t>FbProphet 모델 비교</a:t>
            </a:r>
            <a:endParaRPr/>
          </a:p>
        </p:txBody>
      </p:sp>
      <p:pic>
        <p:nvPicPr>
          <p:cNvPr id="678" name="Google Shape;6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1250"/>
            <a:ext cx="2773525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614" y="2336000"/>
            <a:ext cx="3997537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3975" y="776875"/>
            <a:ext cx="3794949" cy="16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2"/>
          <p:cNvSpPr/>
          <p:nvPr/>
        </p:nvSpPr>
        <p:spPr>
          <a:xfrm>
            <a:off x="6965150" y="482275"/>
            <a:ext cx="2293200" cy="2228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2"/>
          <p:cNvSpPr txBox="1"/>
          <p:nvPr/>
        </p:nvSpPr>
        <p:spPr>
          <a:xfrm>
            <a:off x="150975" y="921550"/>
            <a:ext cx="46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두 모델의 성능을 비교하여 RMSE가 더 낮은 모델을 선정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3" name="Google Shape;683;p62"/>
          <p:cNvCxnSpPr>
            <a:stCxn id="682" idx="3"/>
            <a:endCxn id="681" idx="0"/>
          </p:cNvCxnSpPr>
          <p:nvPr/>
        </p:nvCxnSpPr>
        <p:spPr>
          <a:xfrm flipH="1" rot="10800000">
            <a:off x="4821975" y="482350"/>
            <a:ext cx="3289800" cy="639300"/>
          </a:xfrm>
          <a:prstGeom prst="curvedConnector4">
            <a:avLst>
              <a:gd fmla="val 32573" name="adj1"/>
              <a:gd fmla="val 13726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solidFill>
                  <a:schemeClr val="lt1"/>
                </a:solidFill>
              </a:rPr>
              <a:t>강화학습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690" name="Google Shape;690;p63"/>
          <p:cNvSpPr txBox="1"/>
          <p:nvPr>
            <p:ph idx="4294967295" type="body"/>
          </p:nvPr>
        </p:nvSpPr>
        <p:spPr>
          <a:xfrm>
            <a:off x="311700" y="1342050"/>
            <a:ext cx="6058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기업 주가 및 재무 정보를 이용한 주식 매도,매수시점 예측</a:t>
            </a:r>
            <a:endParaRPr b="1" sz="1600">
              <a:solidFill>
                <a:srgbClr val="D9D9D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4"/>
          <p:cNvSpPr txBox="1"/>
          <p:nvPr>
            <p:ph type="title"/>
          </p:nvPr>
        </p:nvSpPr>
        <p:spPr>
          <a:xfrm>
            <a:off x="172425" y="1258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Reinforcement Learning</a:t>
            </a:r>
            <a:endParaRPr/>
          </a:p>
        </p:txBody>
      </p:sp>
      <p:pic>
        <p:nvPicPr>
          <p:cNvPr id="697" name="Google Shape;6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900" y="2237213"/>
            <a:ext cx="3906818" cy="129893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4"/>
          <p:cNvSpPr txBox="1"/>
          <p:nvPr/>
        </p:nvSpPr>
        <p:spPr>
          <a:xfrm>
            <a:off x="4224525" y="1856325"/>
            <a:ext cx="446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layer_summary (layer 정보)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64"/>
          <p:cNvSpPr txBox="1"/>
          <p:nvPr/>
        </p:nvSpPr>
        <p:spPr>
          <a:xfrm>
            <a:off x="236700" y="795350"/>
            <a:ext cx="84564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ko" sz="1700">
                <a:latin typeface="Roboto"/>
                <a:ea typeface="Roboto"/>
                <a:cs typeface="Roboto"/>
                <a:sym typeface="Roboto"/>
              </a:rPr>
              <a:t>rain, Test 분할 및 학습 진행 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ko" sz="1600">
                <a:latin typeface="Roboto"/>
                <a:ea typeface="Roboto"/>
                <a:cs typeface="Roboto"/>
                <a:sym typeface="Roboto"/>
              </a:rPr>
              <a:t>rain : 0.8 , Test : 0.2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ko" sz="1600">
                <a:latin typeface="Roboto"/>
                <a:ea typeface="Roboto"/>
                <a:cs typeface="Roboto"/>
                <a:sym typeface="Roboto"/>
              </a:rPr>
              <a:t>1 : 매수 시점(상승 예측), 2 : 매도 시점(하락 예측), 0 : 유지(보합 예측) → 상승으로 변환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0" name="Google Shape;7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700" y="1810550"/>
            <a:ext cx="4167425" cy="331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38" y="2201775"/>
            <a:ext cx="8807525" cy="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5"/>
          <p:cNvSpPr txBox="1"/>
          <p:nvPr>
            <p:ph type="title"/>
          </p:nvPr>
        </p:nvSpPr>
        <p:spPr>
          <a:xfrm>
            <a:off x="172425" y="1258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Reinforcement Learning</a:t>
            </a:r>
            <a:endParaRPr/>
          </a:p>
        </p:txBody>
      </p:sp>
      <p:sp>
        <p:nvSpPr>
          <p:cNvPr id="708" name="Google Shape;708;p65"/>
          <p:cNvSpPr txBox="1"/>
          <p:nvPr/>
        </p:nvSpPr>
        <p:spPr>
          <a:xfrm>
            <a:off x="150975" y="921550"/>
            <a:ext cx="4671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상승, 하락, 보합 판단 기준 선정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10% 기준으로 상승, 하락을 판단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9" name="Google Shape;70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75" y="2959850"/>
            <a:ext cx="3353350" cy="17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5"/>
          <p:cNvSpPr txBox="1"/>
          <p:nvPr/>
        </p:nvSpPr>
        <p:spPr>
          <a:xfrm>
            <a:off x="172425" y="1789500"/>
            <a:ext cx="439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분류 결과 및 정확도 확인</a:t>
            </a:r>
            <a:endParaRPr b="1" sz="1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1" name="Google Shape;71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9099" y="2772075"/>
            <a:ext cx="4474550" cy="21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65"/>
          <p:cNvSpPr/>
          <p:nvPr/>
        </p:nvSpPr>
        <p:spPr>
          <a:xfrm>
            <a:off x="439350" y="4339825"/>
            <a:ext cx="1425300" cy="384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7125" y="135850"/>
            <a:ext cx="3468626" cy="200733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0" y="1750900"/>
            <a:ext cx="3524475" cy="20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6"/>
          <p:cNvSpPr txBox="1"/>
          <p:nvPr>
            <p:ph type="title"/>
          </p:nvPr>
        </p:nvSpPr>
        <p:spPr>
          <a:xfrm>
            <a:off x="172425" y="1258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Reinforcement Learning</a:t>
            </a:r>
            <a:endParaRPr/>
          </a:p>
        </p:txBody>
      </p:sp>
      <p:pic>
        <p:nvPicPr>
          <p:cNvPr id="721" name="Google Shape;72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125" y="1323576"/>
            <a:ext cx="4111049" cy="5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6"/>
          <p:cNvSpPr txBox="1"/>
          <p:nvPr/>
        </p:nvSpPr>
        <p:spPr>
          <a:xfrm>
            <a:off x="150975" y="921550"/>
            <a:ext cx="46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업종별 정확도 확인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821975" y="1050125"/>
            <a:ext cx="4199100" cy="1017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4" name="Google Shape;724;p66"/>
          <p:cNvCxnSpPr>
            <a:stCxn id="719" idx="3"/>
            <a:endCxn id="723" idx="2"/>
          </p:cNvCxnSpPr>
          <p:nvPr/>
        </p:nvCxnSpPr>
        <p:spPr>
          <a:xfrm flipH="1" rot="10800000">
            <a:off x="3608675" y="1558975"/>
            <a:ext cx="1213200" cy="12144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5" name="Google Shape;725;p66"/>
          <p:cNvSpPr txBox="1"/>
          <p:nvPr/>
        </p:nvSpPr>
        <p:spPr>
          <a:xfrm>
            <a:off x="4118150" y="2644775"/>
            <a:ext cx="4818600" cy="64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셀트리온 종목을 제외한 나머지 4가지 종목은 재무정보를 포함한 결과의 정확도가 더 높게 나왔다.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6" name="Google Shape;726;p66"/>
          <p:cNvCxnSpPr>
            <a:stCxn id="723" idx="4"/>
            <a:endCxn id="725" idx="0"/>
          </p:cNvCxnSpPr>
          <p:nvPr/>
        </p:nvCxnSpPr>
        <p:spPr>
          <a:xfrm rot="5400000">
            <a:off x="6435975" y="2159375"/>
            <a:ext cx="576900" cy="394200"/>
          </a:xfrm>
          <a:prstGeom prst="curvedConnector3">
            <a:avLst>
              <a:gd fmla="val 4998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7"/>
          <p:cNvSpPr/>
          <p:nvPr/>
        </p:nvSpPr>
        <p:spPr>
          <a:xfrm>
            <a:off x="311700" y="723325"/>
            <a:ext cx="5828100" cy="214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7"/>
          <p:cNvSpPr/>
          <p:nvPr/>
        </p:nvSpPr>
        <p:spPr>
          <a:xfrm>
            <a:off x="1183525" y="1029646"/>
            <a:ext cx="2317200" cy="1682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7"/>
          <p:cNvSpPr txBox="1"/>
          <p:nvPr/>
        </p:nvSpPr>
        <p:spPr>
          <a:xfrm>
            <a:off x="1120675" y="1298511"/>
            <a:ext cx="244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로지스틱 회귀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Class : Up / Down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5" name="Google Shape;735;p67"/>
          <p:cNvGrpSpPr/>
          <p:nvPr/>
        </p:nvGrpSpPr>
        <p:grpSpPr>
          <a:xfrm>
            <a:off x="1325499" y="832861"/>
            <a:ext cx="2033603" cy="400200"/>
            <a:chOff x="6533275" y="1888375"/>
            <a:chExt cx="2336400" cy="400200"/>
          </a:xfrm>
        </p:grpSpPr>
        <p:sp>
          <p:nvSpPr>
            <p:cNvPr id="736" name="Google Shape;736;p67"/>
            <p:cNvSpPr/>
            <p:nvPr/>
          </p:nvSpPr>
          <p:spPr>
            <a:xfrm>
              <a:off x="653327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7"/>
            <p:cNvSpPr txBox="1"/>
            <p:nvPr/>
          </p:nvSpPr>
          <p:spPr>
            <a:xfrm>
              <a:off x="681062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텍스트 ML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38" name="Google Shape;738;p67"/>
          <p:cNvSpPr/>
          <p:nvPr/>
        </p:nvSpPr>
        <p:spPr>
          <a:xfrm>
            <a:off x="3604678" y="1029646"/>
            <a:ext cx="2383200" cy="1682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7"/>
          <p:cNvSpPr txBox="1"/>
          <p:nvPr/>
        </p:nvSpPr>
        <p:spPr>
          <a:xfrm>
            <a:off x="3507930" y="1298499"/>
            <a:ext cx="25767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지도학습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b="1" lang="ko"/>
              <a:t>Class : Pos / Neg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비지도학습 - 감성 사전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Class : Pos / Neg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0" name="Google Shape;740;p67"/>
          <p:cNvGrpSpPr/>
          <p:nvPr/>
        </p:nvGrpSpPr>
        <p:grpSpPr>
          <a:xfrm>
            <a:off x="3779492" y="832849"/>
            <a:ext cx="2033603" cy="400200"/>
            <a:chOff x="3477925" y="1888375"/>
            <a:chExt cx="2336400" cy="400200"/>
          </a:xfrm>
        </p:grpSpPr>
        <p:sp>
          <p:nvSpPr>
            <p:cNvPr id="741" name="Google Shape;741;p67"/>
            <p:cNvSpPr/>
            <p:nvPr/>
          </p:nvSpPr>
          <p:spPr>
            <a:xfrm>
              <a:off x="347792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7"/>
            <p:cNvSpPr txBox="1"/>
            <p:nvPr/>
          </p:nvSpPr>
          <p:spPr>
            <a:xfrm>
              <a:off x="375527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감성 분석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43" name="Google Shape;743;p67"/>
          <p:cNvSpPr txBox="1"/>
          <p:nvPr>
            <p:ph idx="4294967295"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</a:rPr>
              <a:t>최종 분석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1183525" y="3172846"/>
            <a:ext cx="2317200" cy="1682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67"/>
          <p:cNvGrpSpPr/>
          <p:nvPr/>
        </p:nvGrpSpPr>
        <p:grpSpPr>
          <a:xfrm>
            <a:off x="1325499" y="2976061"/>
            <a:ext cx="2033603" cy="400200"/>
            <a:chOff x="6533275" y="1888375"/>
            <a:chExt cx="2336400" cy="400200"/>
          </a:xfrm>
        </p:grpSpPr>
        <p:sp>
          <p:nvSpPr>
            <p:cNvPr id="746" name="Google Shape;746;p67"/>
            <p:cNvSpPr/>
            <p:nvPr/>
          </p:nvSpPr>
          <p:spPr>
            <a:xfrm>
              <a:off x="653327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7"/>
            <p:cNvSpPr txBox="1"/>
            <p:nvPr/>
          </p:nvSpPr>
          <p:spPr>
            <a:xfrm>
              <a:off x="681062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LSTM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48" name="Google Shape;748;p67"/>
          <p:cNvSpPr/>
          <p:nvPr/>
        </p:nvSpPr>
        <p:spPr>
          <a:xfrm>
            <a:off x="3604678" y="3172846"/>
            <a:ext cx="2383200" cy="1682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" name="Google Shape;749;p67"/>
          <p:cNvGrpSpPr/>
          <p:nvPr/>
        </p:nvGrpSpPr>
        <p:grpSpPr>
          <a:xfrm>
            <a:off x="3779492" y="2976049"/>
            <a:ext cx="2033603" cy="400200"/>
            <a:chOff x="3477925" y="1888375"/>
            <a:chExt cx="2336400" cy="400200"/>
          </a:xfrm>
        </p:grpSpPr>
        <p:sp>
          <p:nvSpPr>
            <p:cNvPr id="750" name="Google Shape;750;p67"/>
            <p:cNvSpPr/>
            <p:nvPr/>
          </p:nvSpPr>
          <p:spPr>
            <a:xfrm>
              <a:off x="347792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7"/>
            <p:cNvSpPr txBox="1"/>
            <p:nvPr/>
          </p:nvSpPr>
          <p:spPr>
            <a:xfrm>
              <a:off x="375527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강화학습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2" name="Google Shape;752;p67"/>
          <p:cNvSpPr/>
          <p:nvPr/>
        </p:nvSpPr>
        <p:spPr>
          <a:xfrm>
            <a:off x="1120675" y="841700"/>
            <a:ext cx="382500" cy="382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1</a:t>
            </a:r>
            <a:endParaRPr b="1">
              <a:solidFill>
                <a:srgbClr val="113687"/>
              </a:solidFill>
            </a:endParaRPr>
          </a:p>
        </p:txBody>
      </p:sp>
      <p:sp>
        <p:nvSpPr>
          <p:cNvPr id="753" name="Google Shape;753;p67"/>
          <p:cNvSpPr/>
          <p:nvPr/>
        </p:nvSpPr>
        <p:spPr>
          <a:xfrm>
            <a:off x="3563575" y="841700"/>
            <a:ext cx="382500" cy="382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2</a:t>
            </a:r>
            <a:endParaRPr b="1">
              <a:solidFill>
                <a:srgbClr val="113687"/>
              </a:solidFill>
            </a:endParaRPr>
          </a:p>
        </p:txBody>
      </p:sp>
      <p:sp>
        <p:nvSpPr>
          <p:cNvPr id="754" name="Google Shape;754;p67"/>
          <p:cNvSpPr/>
          <p:nvPr/>
        </p:nvSpPr>
        <p:spPr>
          <a:xfrm>
            <a:off x="1120675" y="3003288"/>
            <a:ext cx="382500" cy="382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3</a:t>
            </a:r>
            <a:endParaRPr b="1">
              <a:solidFill>
                <a:srgbClr val="113687"/>
              </a:solidFill>
            </a:endParaRPr>
          </a:p>
        </p:txBody>
      </p:sp>
      <p:sp>
        <p:nvSpPr>
          <p:cNvPr id="755" name="Google Shape;755;p67"/>
          <p:cNvSpPr/>
          <p:nvPr/>
        </p:nvSpPr>
        <p:spPr>
          <a:xfrm>
            <a:off x="3563575" y="3003288"/>
            <a:ext cx="382500" cy="382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4</a:t>
            </a:r>
            <a:endParaRPr b="1">
              <a:solidFill>
                <a:srgbClr val="113687"/>
              </a:solidFill>
            </a:endParaRPr>
          </a:p>
        </p:txBody>
      </p:sp>
      <p:sp>
        <p:nvSpPr>
          <p:cNvPr id="756" name="Google Shape;756;p67"/>
          <p:cNvSpPr txBox="1"/>
          <p:nvPr/>
        </p:nvSpPr>
        <p:spPr>
          <a:xfrm>
            <a:off x="1120675" y="3484786"/>
            <a:ext cx="244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로지스틱 회귀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Class : Up / 0 / Down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67"/>
          <p:cNvSpPr txBox="1"/>
          <p:nvPr/>
        </p:nvSpPr>
        <p:spPr>
          <a:xfrm>
            <a:off x="3507930" y="3484774"/>
            <a:ext cx="25767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지도학습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b="1" lang="ko"/>
              <a:t>Class : Pos / 0  / Neg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비지도학습 - 감성 사전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Class : Pos / 0  / Neg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67"/>
          <p:cNvSpPr/>
          <p:nvPr/>
        </p:nvSpPr>
        <p:spPr>
          <a:xfrm>
            <a:off x="311700" y="2867425"/>
            <a:ext cx="5828100" cy="214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7"/>
          <p:cNvSpPr/>
          <p:nvPr/>
        </p:nvSpPr>
        <p:spPr>
          <a:xfrm>
            <a:off x="487575" y="1048225"/>
            <a:ext cx="537900" cy="168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7"/>
          <p:cNvSpPr/>
          <p:nvPr/>
        </p:nvSpPr>
        <p:spPr>
          <a:xfrm>
            <a:off x="487575" y="3172850"/>
            <a:ext cx="537900" cy="168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7"/>
          <p:cNvSpPr txBox="1"/>
          <p:nvPr/>
        </p:nvSpPr>
        <p:spPr>
          <a:xfrm>
            <a:off x="529575" y="1104475"/>
            <a:ext cx="45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텍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스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트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분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석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67"/>
          <p:cNvSpPr txBox="1"/>
          <p:nvPr/>
        </p:nvSpPr>
        <p:spPr>
          <a:xfrm>
            <a:off x="529575" y="3229100"/>
            <a:ext cx="45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시계열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분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석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67"/>
          <p:cNvSpPr/>
          <p:nvPr/>
        </p:nvSpPr>
        <p:spPr>
          <a:xfrm>
            <a:off x="6446300" y="723425"/>
            <a:ext cx="2484900" cy="428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7"/>
          <p:cNvSpPr/>
          <p:nvPr/>
        </p:nvSpPr>
        <p:spPr>
          <a:xfrm>
            <a:off x="6638700" y="1878750"/>
            <a:ext cx="2193600" cy="1386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작업중</a:t>
            </a:r>
            <a:endParaRPr sz="2800"/>
          </a:p>
        </p:txBody>
      </p:sp>
      <p:sp>
        <p:nvSpPr>
          <p:cNvPr id="765" name="Google Shape;76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참고</a:t>
            </a:r>
            <a:endParaRPr b="1" i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8"/>
          <p:cNvSpPr txBox="1"/>
          <p:nvPr>
            <p:ph type="title"/>
          </p:nvPr>
        </p:nvSpPr>
        <p:spPr>
          <a:xfrm>
            <a:off x="627325" y="1489550"/>
            <a:ext cx="48990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"/>
              <a:buChar char="-"/>
            </a:pPr>
            <a:r>
              <a:rPr b="1" i="1" lang="ko" sz="33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allet </a:t>
            </a:r>
            <a:r>
              <a:rPr b="1" i="1" lang="ko" sz="33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nvestor</a:t>
            </a:r>
            <a:endParaRPr b="1" i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68"/>
          <p:cNvSpPr txBox="1"/>
          <p:nvPr>
            <p:ph type="title"/>
          </p:nvPr>
        </p:nvSpPr>
        <p:spPr>
          <a:xfrm>
            <a:off x="627325" y="2571750"/>
            <a:ext cx="30753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"/>
              <a:buChar char="-"/>
            </a:pP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빅카인즈</a:t>
            </a:r>
            <a:endParaRPr b="1" i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9"/>
          <p:cNvPicPr preferRelativeResize="0"/>
          <p:nvPr/>
        </p:nvPicPr>
        <p:blipFill rotWithShape="1">
          <a:blip r:embed="rId3">
            <a:alphaModFix/>
          </a:blip>
          <a:srcRect b="0" l="0" r="0" t="1048"/>
          <a:stretch/>
        </p:blipFill>
        <p:spPr>
          <a:xfrm>
            <a:off x="0" y="406900"/>
            <a:ext cx="9144000" cy="4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70"/>
          <p:cNvPicPr preferRelativeResize="0"/>
          <p:nvPr/>
        </p:nvPicPr>
        <p:blipFill rotWithShape="1">
          <a:blip r:embed="rId3">
            <a:alphaModFix/>
          </a:blip>
          <a:srcRect b="1710" l="0" r="0" t="0"/>
          <a:stretch/>
        </p:blipFill>
        <p:spPr>
          <a:xfrm>
            <a:off x="435437" y="128950"/>
            <a:ext cx="8273125" cy="488559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71"/>
          <p:cNvPicPr preferRelativeResize="0"/>
          <p:nvPr/>
        </p:nvPicPr>
        <p:blipFill rotWithShape="1">
          <a:blip r:embed="rId3">
            <a:alphaModFix/>
          </a:blip>
          <a:srcRect b="76751" l="0" r="0" t="0"/>
          <a:stretch/>
        </p:blipFill>
        <p:spPr>
          <a:xfrm>
            <a:off x="33625" y="7"/>
            <a:ext cx="9144001" cy="6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75" y="2164025"/>
            <a:ext cx="4647801" cy="26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1"/>
          <p:cNvPicPr preferRelativeResize="0"/>
          <p:nvPr/>
        </p:nvPicPr>
        <p:blipFill rotWithShape="1">
          <a:blip r:embed="rId3">
            <a:alphaModFix/>
          </a:blip>
          <a:srcRect b="0" l="0" r="0" t="56900"/>
          <a:stretch/>
        </p:blipFill>
        <p:spPr>
          <a:xfrm>
            <a:off x="33625" y="766595"/>
            <a:ext cx="9144001" cy="12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71"/>
          <p:cNvSpPr/>
          <p:nvPr/>
        </p:nvSpPr>
        <p:spPr>
          <a:xfrm>
            <a:off x="5084775" y="2118450"/>
            <a:ext cx="3815700" cy="27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종목별 그래프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687" y="2970009"/>
            <a:ext cx="3609876" cy="175961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배경 - 주식 콘텐츠 열풍</a:t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1197150" y="4040325"/>
            <a:ext cx="6749700" cy="6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2"/>
                </a:solidFill>
              </a:rPr>
              <a:t>과연 뉴스 매체나 주식 유튜버를 어느 정도 신뢰해도 되는 걸까?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198625" y="33958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D9D9D9"/>
                </a:solidFill>
              </a:rPr>
              <a:t>https://www.techm.kr/news/articleView.html?idxno=79924</a:t>
            </a:r>
            <a:endParaRPr sz="800">
              <a:solidFill>
                <a:srgbClr val="D9D9D9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97125" y="33958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D9D9D9"/>
                </a:solidFill>
              </a:rPr>
              <a:t>https://newsis.com/view/?id=NISX20210210_0001336760</a:t>
            </a:r>
            <a:endParaRPr sz="800">
              <a:solidFill>
                <a:srgbClr val="D9D9D9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000" y="1457375"/>
            <a:ext cx="3000001" cy="187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b="0" l="0" r="6050" t="0"/>
          <a:stretch/>
        </p:blipFill>
        <p:spPr>
          <a:xfrm>
            <a:off x="219100" y="1471400"/>
            <a:ext cx="2703999" cy="20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3809" l="0" r="12418" t="0"/>
          <a:stretch/>
        </p:blipFill>
        <p:spPr>
          <a:xfrm>
            <a:off x="3208862" y="1471400"/>
            <a:ext cx="2703999" cy="19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3071988" y="3395788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D9D9D9"/>
                </a:solidFill>
              </a:rPr>
              <a:t>https://www.yna.co.kr/view/AKR20200928117400797</a:t>
            </a:r>
            <a:endParaRPr sz="800">
              <a:solidFill>
                <a:srgbClr val="D9D9D9"/>
              </a:solidFill>
            </a:endParaRPr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2"/>
          <p:cNvSpPr txBox="1"/>
          <p:nvPr>
            <p:ph type="title"/>
          </p:nvPr>
        </p:nvSpPr>
        <p:spPr>
          <a:xfrm>
            <a:off x="311750" y="831175"/>
            <a:ext cx="53349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6000"/>
              <a:t>Dashboard</a:t>
            </a:r>
            <a:endParaRPr sz="6000"/>
          </a:p>
        </p:txBody>
      </p:sp>
      <p:sp>
        <p:nvSpPr>
          <p:cNvPr id="801" name="Google Shape;801;p72"/>
          <p:cNvSpPr txBox="1"/>
          <p:nvPr>
            <p:ph idx="1" type="body"/>
          </p:nvPr>
        </p:nvSpPr>
        <p:spPr>
          <a:xfrm>
            <a:off x="377550" y="199797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FFFFFF"/>
                </a:solidFill>
              </a:rPr>
              <a:t>Tableau와 </a:t>
            </a:r>
            <a:r>
              <a:rPr lang="ko" sz="1600">
                <a:solidFill>
                  <a:srgbClr val="FFFFFF"/>
                </a:solidFill>
              </a:rPr>
              <a:t>Django</a:t>
            </a:r>
            <a:r>
              <a:rPr lang="ko" sz="1600">
                <a:solidFill>
                  <a:srgbClr val="FFFFFF"/>
                </a:solidFill>
              </a:rPr>
              <a:t>를 통한 웹 페이지 구현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02" name="Google Shape;80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3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 사이</a:t>
            </a:r>
            <a:r>
              <a:rPr lang="ko"/>
              <a:t>트 구현</a:t>
            </a:r>
            <a:endParaRPr/>
          </a:p>
        </p:txBody>
      </p:sp>
      <p:pic>
        <p:nvPicPr>
          <p:cNvPr id="808" name="Google Shape;8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75" y="898200"/>
            <a:ext cx="8170148" cy="4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63" y="994124"/>
            <a:ext cx="7369674" cy="3926176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74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태블로 시각화 예시 (1)</a:t>
            </a:r>
            <a:endParaRPr/>
          </a:p>
        </p:txBody>
      </p:sp>
      <p:sp>
        <p:nvSpPr>
          <p:cNvPr id="816" name="Google Shape;81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0" y="837425"/>
            <a:ext cx="7830776" cy="417217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75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태블로 시각화 예시 (2)</a:t>
            </a:r>
            <a:endParaRPr/>
          </a:p>
        </p:txBody>
      </p:sp>
      <p:sp>
        <p:nvSpPr>
          <p:cNvPr id="823" name="Google Shape;82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925" y="1142550"/>
            <a:ext cx="2535496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6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태블로 시각화 예시 (3)</a:t>
            </a:r>
            <a:endParaRPr/>
          </a:p>
        </p:txBody>
      </p:sp>
      <p:pic>
        <p:nvPicPr>
          <p:cNvPr id="830" name="Google Shape;83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950" y="1041700"/>
            <a:ext cx="2939151" cy="3915774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7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태블로 시각화 예시 (4)</a:t>
            </a:r>
            <a:endParaRPr/>
          </a:p>
        </p:txBody>
      </p:sp>
      <p:pic>
        <p:nvPicPr>
          <p:cNvPr id="837" name="Google Shape;83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75" y="873525"/>
            <a:ext cx="7452255" cy="4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8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6500"/>
              <a:t>Thank You</a:t>
            </a:r>
            <a:endParaRPr sz="6500"/>
          </a:p>
        </p:txBody>
      </p:sp>
      <p:sp>
        <p:nvSpPr>
          <p:cNvPr id="844" name="Google Shape;844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배경 - 서비스 모델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264675" y="1028225"/>
            <a:ext cx="6749700" cy="6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2"/>
                </a:solidFill>
              </a:rPr>
              <a:t>과연 뉴스 매체나 주식 유튜버를 어느 정도 신뢰해도 되는 걸까?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220275" y="1775700"/>
            <a:ext cx="6749700" cy="6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2"/>
                </a:solidFill>
              </a:rPr>
              <a:t>간편하게 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</a:t>
            </a:r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4765800" y="1893900"/>
            <a:ext cx="4159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종목 선정 기준</a:t>
            </a:r>
            <a:endParaRPr b="1" sz="18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- 시가총액 기준 상위 10개</a:t>
            </a:r>
            <a:endParaRPr b="1" sz="18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: 삼성전자 SK하이닉스 현대차 LG화학 </a:t>
            </a:r>
            <a:r>
              <a:rPr b="1" i="1" lang="ko" sz="13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+ 셀트리온</a:t>
            </a:r>
            <a:endParaRPr b="1" i="1">
              <a:solidFill>
                <a:srgbClr val="113687"/>
              </a:solidFill>
            </a:endParaRPr>
          </a:p>
        </p:txBody>
      </p:sp>
      <p:sp>
        <p:nvSpPr>
          <p:cNvPr id="142" name="Google Shape;142;p20"/>
          <p:cNvSpPr txBox="1"/>
          <p:nvPr>
            <p:ph idx="2" type="body"/>
          </p:nvPr>
        </p:nvSpPr>
        <p:spPr>
          <a:xfrm>
            <a:off x="396300" y="1501350"/>
            <a:ext cx="3678600" cy="26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 수집 데이터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1. 주식가격 : 종목별, 날짜별 종가 데이터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2. 언론사 : 보도 자료 (`18 ~ `21 현재)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(매일경제, 아시아경제)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3. 유튜브 스크립트</a:t>
            </a:r>
            <a:b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(한국경제tv, 삼프로tv, 슈카월드)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4724400" y="3140850"/>
            <a:ext cx="353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어제 15시부터 오늘 15시까지 데이터 </a:t>
            </a:r>
            <a:b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→ 오늘 종가에 예측에 적용</a:t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+ 휴장일(주말 &amp; 공휴일 등) 처리</a:t>
            </a:r>
            <a:endParaRPr b="1" sz="1100">
              <a:solidFill>
                <a:srgbClr val="113687"/>
              </a:solidFill>
            </a:endParaRPr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3507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주식가격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25" y="1774450"/>
            <a:ext cx="4348334" cy="27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75" y="2112538"/>
            <a:ext cx="3207500" cy="26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5" y="1405075"/>
            <a:ext cx="2995349" cy="7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6">
            <a:alphaModFix/>
          </a:blip>
          <a:srcRect b="20608" l="13680" r="9679" t="9102"/>
          <a:stretch/>
        </p:blipFill>
        <p:spPr>
          <a:xfrm>
            <a:off x="5387300" y="1370375"/>
            <a:ext cx="1596850" cy="973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1"/>
          <p:cNvGrpSpPr/>
          <p:nvPr/>
        </p:nvGrpSpPr>
        <p:grpSpPr>
          <a:xfrm>
            <a:off x="5104960" y="2257355"/>
            <a:ext cx="3306856" cy="2709223"/>
            <a:chOff x="5894883" y="2077575"/>
            <a:chExt cx="2161767" cy="1820225"/>
          </a:xfrm>
        </p:grpSpPr>
        <p:pic>
          <p:nvPicPr>
            <p:cNvPr id="155" name="Google Shape;155;p21"/>
            <p:cNvPicPr preferRelativeResize="0"/>
            <p:nvPr/>
          </p:nvPicPr>
          <p:blipFill rotWithShape="1">
            <a:blip r:embed="rId7">
              <a:alphaModFix/>
            </a:blip>
            <a:srcRect b="0" l="0" r="84299" t="0"/>
            <a:stretch/>
          </p:blipFill>
          <p:spPr>
            <a:xfrm>
              <a:off x="5894883" y="2077575"/>
              <a:ext cx="627050" cy="182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1"/>
            <p:cNvPicPr preferRelativeResize="0"/>
            <p:nvPr/>
          </p:nvPicPr>
          <p:blipFill rotWithShape="1">
            <a:blip r:embed="rId7">
              <a:alphaModFix/>
            </a:blip>
            <a:srcRect b="0" l="61573" r="0" t="0"/>
            <a:stretch/>
          </p:blipFill>
          <p:spPr>
            <a:xfrm>
              <a:off x="6521926" y="2077575"/>
              <a:ext cx="1534725" cy="1820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21"/>
          <p:cNvSpPr/>
          <p:nvPr/>
        </p:nvSpPr>
        <p:spPr>
          <a:xfrm>
            <a:off x="3640223" y="1639475"/>
            <a:ext cx="1464600" cy="34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